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D6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0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98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8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8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1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5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5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2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3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2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23AEB-E7EF-42C4-9D13-3EBF4B942E5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5D72-8390-44E1-B37D-8181B007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7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b="1" dirty="0"/>
              <a:t>ZVANIČNI I NEZVANIČNI TEKSTOVI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6791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r>
              <a:rPr lang="sr-Latn-ME" b="1" dirty="0"/>
              <a:t>Osnovni elementi:</a:t>
            </a:r>
          </a:p>
          <a:p>
            <a:r>
              <a:rPr lang="sr-Latn-ME" dirty="0"/>
              <a:t>zaglavlje/ adresant (pošiljalac)</a:t>
            </a:r>
          </a:p>
          <a:p>
            <a:r>
              <a:rPr lang="sr-Latn-ME" dirty="0"/>
              <a:t>adresat (primalac)</a:t>
            </a:r>
          </a:p>
          <a:p>
            <a:r>
              <a:rPr lang="sr-Latn-ME" dirty="0"/>
              <a:t>datum</a:t>
            </a:r>
          </a:p>
          <a:p>
            <a:r>
              <a:rPr lang="sr-Latn-ME" dirty="0"/>
              <a:t>predmet</a:t>
            </a:r>
          </a:p>
          <a:p>
            <a:r>
              <a:rPr lang="sr-Latn-ME" dirty="0"/>
              <a:t>uvodni pozdrav</a:t>
            </a:r>
          </a:p>
          <a:p>
            <a:r>
              <a:rPr lang="sr-Latn-ME" dirty="0"/>
              <a:t>tekst</a:t>
            </a:r>
          </a:p>
          <a:p>
            <a:r>
              <a:rPr lang="sr-Latn-ME" dirty="0"/>
              <a:t>završni pozdrav</a:t>
            </a:r>
          </a:p>
          <a:p>
            <a:r>
              <a:rPr lang="sr-Latn-ME" dirty="0"/>
              <a:t>ime prezime/potpis</a:t>
            </a:r>
          </a:p>
          <a:p>
            <a:r>
              <a:rPr lang="sr-Latn-ME" dirty="0"/>
              <a:t>Prilozi</a:t>
            </a:r>
          </a:p>
          <a:p>
            <a:r>
              <a:rPr lang="sr-Latn-ME" dirty="0"/>
              <a:t>Koriste se standardni fontovi: Times New Roman ili Arial, ne veći od 12 tačaka.</a:t>
            </a:r>
          </a:p>
          <a:p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5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sz="2400" dirty="0"/>
              <a:t>     </a:t>
            </a:r>
            <a:r>
              <a:rPr lang="en-US" sz="2400" dirty="0"/>
              <a:t>                    </a:t>
            </a:r>
            <a:r>
              <a:rPr lang="sr-Latn-ME" sz="2400" dirty="0"/>
              <a:t>                   </a:t>
            </a:r>
            <a:r>
              <a:rPr lang="en-US" sz="2400" dirty="0"/>
              <a:t> </a:t>
            </a:r>
            <a:r>
              <a:rPr lang="en-US" sz="2400" dirty="0" err="1"/>
              <a:t>Molba</a:t>
            </a:r>
            <a:endParaRPr lang="en-US" sz="2400" dirty="0"/>
          </a:p>
          <a:p>
            <a:pPr marL="0" indent="0">
              <a:buNone/>
            </a:pPr>
            <a:r>
              <a:rPr lang="sr-Latn-ME" sz="2000" dirty="0"/>
              <a:t>Enisa Radojević                                                   Podgorica, 22. marta 2015. g.</a:t>
            </a:r>
          </a:p>
          <a:p>
            <a:pPr marL="0" indent="0">
              <a:buNone/>
            </a:pPr>
            <a:r>
              <a:rPr lang="sr-Latn-ME" sz="2000" dirty="0"/>
              <a:t>Donja Gorica b.b.</a:t>
            </a:r>
          </a:p>
          <a:p>
            <a:pPr marL="0" indent="0">
              <a:buNone/>
            </a:pPr>
            <a:r>
              <a:rPr lang="sr-Latn-ME" sz="2000" dirty="0"/>
              <a:t>81000 Podgorica</a:t>
            </a:r>
          </a:p>
          <a:p>
            <a:pPr marL="0" indent="0">
              <a:buNone/>
            </a:pPr>
            <a:r>
              <a:rPr lang="sr-Latn-ME" sz="2000" dirty="0"/>
              <a:t>                           JU Gimnazija „Slobdan Škerović“ Podgorica </a:t>
            </a:r>
          </a:p>
          <a:p>
            <a:pPr marL="0" indent="0">
              <a:buNone/>
            </a:pPr>
            <a:endParaRPr lang="sr-Latn-ME" sz="2000" dirty="0"/>
          </a:p>
          <a:p>
            <a:pPr marL="0" indent="0">
              <a:buNone/>
            </a:pPr>
            <a:r>
              <a:rPr lang="sr-Latn-ME" sz="2000" dirty="0"/>
              <a:t>Predmet: Molba za naknadni upis u prvi razred</a:t>
            </a:r>
          </a:p>
          <a:p>
            <a:pPr marL="0" indent="0">
              <a:buNone/>
            </a:pPr>
            <a:endParaRPr lang="sr-Latn-ME" sz="2000" dirty="0"/>
          </a:p>
          <a:p>
            <a:pPr marL="0" indent="0">
              <a:buNone/>
            </a:pPr>
            <a:r>
              <a:rPr lang="sr-Latn-ME" sz="2000" dirty="0"/>
              <a:t>Molim Nastavničko vijeće Gimnazije „Slobodan  Škerović“ da mi odobri naknadni upis u prvi razred pošto sam u vrijeme redovnog upisnog roka bila bolesna.</a:t>
            </a:r>
          </a:p>
          <a:p>
            <a:pPr marL="0" indent="0">
              <a:buNone/>
            </a:pPr>
            <a:endParaRPr lang="sr-Latn-ME" sz="2000" dirty="0"/>
          </a:p>
          <a:p>
            <a:pPr marL="0" indent="0">
              <a:buNone/>
            </a:pPr>
            <a:r>
              <a:rPr lang="sr-Latn-ME" sz="2000" dirty="0"/>
              <a:t>                                                                                                    Podnosilac molbe</a:t>
            </a:r>
          </a:p>
          <a:p>
            <a:pPr marL="0" indent="0">
              <a:buNone/>
            </a:pPr>
            <a:r>
              <a:rPr lang="sr-Latn-ME" sz="2000" dirty="0"/>
              <a:t>                                                                                                        Enisa Radojević </a:t>
            </a:r>
          </a:p>
          <a:p>
            <a:pPr marL="0" indent="0">
              <a:buNone/>
            </a:pPr>
            <a:r>
              <a:rPr lang="sr-Latn-ME" sz="1800" dirty="0"/>
              <a:t>Prilog</a:t>
            </a:r>
          </a:p>
          <a:p>
            <a:pPr marL="457200" indent="-457200">
              <a:buAutoNum type="arabicPeriod"/>
            </a:pPr>
            <a:r>
              <a:rPr lang="sr-Latn-ME" sz="1800" dirty="0"/>
              <a:t>Svjedočanstvo o završenom VI, VII, i VIII razredu</a:t>
            </a:r>
          </a:p>
          <a:p>
            <a:pPr marL="457200" indent="-457200">
              <a:buAutoNum type="arabicPeriod"/>
            </a:pPr>
            <a:r>
              <a:rPr lang="sr-Latn-ME" sz="1800" dirty="0"/>
              <a:t>Ljekarsko uvjerenje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89951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85800" y="914400"/>
            <a:ext cx="6781800" cy="495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Molim svoju djecu da čarape ne bacaju po sobi i hodniku nego da ih stavljaju u korpu za  prljav veš, gdje im je mjesto. Nadam se da će molba biti prihvaćena. Unaprijed zahvalna-MAMA.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021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sr-Latn-ME" dirty="0"/>
              <a:t>U čemu se razlikuju ove dvije molbe?</a:t>
            </a:r>
          </a:p>
          <a:p>
            <a:r>
              <a:rPr lang="sr-Latn-ME" dirty="0"/>
              <a:t>U kojim situacijama se piše jedna, a u kojim druga vrsta molbe?</a:t>
            </a:r>
          </a:p>
          <a:p>
            <a:r>
              <a:rPr lang="sr-Latn-ME" dirty="0"/>
              <a:t>Koje elemente sadrži formalna molba?</a:t>
            </a:r>
          </a:p>
          <a:p>
            <a:r>
              <a:rPr lang="sr-Latn-ME" dirty="0"/>
              <a:t>Navedi još jedan primjer kada treba napisati molbu.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92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sz="2000" b="1" dirty="0"/>
              <a:t>                                                           Žalba</a:t>
            </a:r>
          </a:p>
          <a:p>
            <a:pPr marL="0" indent="0">
              <a:buNone/>
            </a:pPr>
            <a:r>
              <a:rPr lang="sr-Latn-ME" sz="2000" b="1" dirty="0"/>
              <a:t>Novak Milošević                                                  </a:t>
            </a:r>
            <a:r>
              <a:rPr lang="sr-Latn-ME" sz="2000" b="1" u="sng" dirty="0"/>
              <a:t>Bijelo Polje, 12. aprila 2016.g.</a:t>
            </a:r>
          </a:p>
          <a:p>
            <a:pPr marL="0" indent="0">
              <a:buNone/>
            </a:pPr>
            <a:r>
              <a:rPr lang="sr-Latn-ME" sz="2000" b="1" dirty="0"/>
              <a:t>Trg Slobode 33</a:t>
            </a:r>
          </a:p>
          <a:p>
            <a:pPr marL="0" indent="0">
              <a:buNone/>
            </a:pPr>
            <a:r>
              <a:rPr lang="sr-Latn-ME" sz="2000" b="1" dirty="0"/>
              <a:t>Bijelo Polje </a:t>
            </a:r>
          </a:p>
          <a:p>
            <a:pPr marL="0" indent="0">
              <a:buNone/>
            </a:pPr>
            <a:r>
              <a:rPr lang="sr-Latn-ME" sz="2000" b="1" dirty="0"/>
              <a:t>                                     </a:t>
            </a:r>
            <a:r>
              <a:rPr lang="sr-Latn-ME" sz="2000" b="1" u="sng" dirty="0"/>
              <a:t>JU Srednja ekonomska škola Bijelo Polje</a:t>
            </a:r>
          </a:p>
          <a:p>
            <a:pPr marL="0" indent="0">
              <a:buNone/>
            </a:pPr>
            <a:endParaRPr lang="sr-Latn-ME" sz="2000" b="1" dirty="0"/>
          </a:p>
          <a:p>
            <a:pPr marL="0" indent="0">
              <a:buNone/>
            </a:pPr>
            <a:r>
              <a:rPr lang="sr-Latn-ME" sz="2000" b="1" dirty="0"/>
              <a:t>Predmet: Žalba na odluku Odjeljenskog vijeća o isključenju iz škole</a:t>
            </a:r>
          </a:p>
          <a:p>
            <a:pPr marL="0" indent="0">
              <a:buNone/>
            </a:pPr>
            <a:r>
              <a:rPr lang="sr-Latn-ME" sz="2000" b="1" dirty="0"/>
              <a:t>U vezi sa odlukom Odjeljenskog vijeća da me isključi iz škole zbog velikog broja izostanaka, ulažem žalbu zbog toga što smatrama da se nijesu uzele u obzir sve činjenice. Prije svega, zbog sportske angažovanosti nijesam u mogućnosti da redovno pratim nastavu, moj uspjeh u školi je zadovoljavajući i nikada nijesan bio kažnjavan, što može potvrditi i moj razredni starješina. Nadam se da ćete vašu odluku još jednom razmotriti. S poštovanjem, </a:t>
            </a:r>
          </a:p>
          <a:p>
            <a:pPr marL="0" indent="0">
              <a:buNone/>
            </a:pPr>
            <a:r>
              <a:rPr lang="sr-Latn-ME" sz="2000" b="1" dirty="0"/>
              <a:t>                                                                                                           </a:t>
            </a:r>
            <a:r>
              <a:rPr lang="sr-Latn-ME" sz="2000" b="1" u="sng" dirty="0"/>
              <a:t>Podnosilac žalbe</a:t>
            </a:r>
          </a:p>
          <a:p>
            <a:pPr marL="0" indent="0">
              <a:buNone/>
            </a:pPr>
            <a:r>
              <a:rPr lang="sr-Latn-ME" sz="2000" b="1" dirty="0"/>
              <a:t>                                                                                                             Novak Milošević </a:t>
            </a:r>
          </a:p>
          <a:p>
            <a:pPr marL="0" indent="0">
              <a:buNone/>
            </a:pPr>
            <a:r>
              <a:rPr lang="sr-Latn-ME" sz="2000" b="1" dirty="0"/>
              <a:t>                                                                                                                 Učenik III3</a:t>
            </a:r>
          </a:p>
          <a:p>
            <a:pPr marL="0" indent="0">
              <a:buNone/>
            </a:pPr>
            <a:r>
              <a:rPr lang="sr-Latn-ME" sz="2000" b="1" u="sng" dirty="0"/>
              <a:t>Prilog</a:t>
            </a:r>
          </a:p>
          <a:p>
            <a:pPr marL="0" indent="0">
              <a:buNone/>
            </a:pPr>
            <a:r>
              <a:rPr lang="sr-Latn-ME" sz="2000" b="1" dirty="0"/>
              <a:t>Dokumentacija o sportskim aktivnostima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91106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sr-Latn-ME" dirty="0"/>
              <a:t>I grupa piše molbu upravi škole za promjenu rasporeda.</a:t>
            </a:r>
          </a:p>
          <a:p>
            <a:r>
              <a:rPr lang="sr-Latn-ME" dirty="0"/>
              <a:t>II grupa piše molbu upravi skole da se odobri jednodnevni izlet.</a:t>
            </a:r>
          </a:p>
          <a:p>
            <a:r>
              <a:rPr lang="sr-Latn-ME" dirty="0"/>
              <a:t>III grupa piše molbu upravi škole za sportski dan u školi.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80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1600" dirty="0"/>
              <a:t> Društvo dobrovoljnih davalaca krvi                                                          Cetinje, 12. juna 2003. g.</a:t>
            </a:r>
          </a:p>
          <a:p>
            <a:pPr marL="0" indent="0">
              <a:buNone/>
            </a:pPr>
            <a:r>
              <a:rPr lang="sr-Latn-ME" sz="1600" dirty="0"/>
              <a:t>Njegoševa 13</a:t>
            </a:r>
          </a:p>
          <a:p>
            <a:pPr marL="0" indent="0">
              <a:buNone/>
            </a:pPr>
            <a:r>
              <a:rPr lang="sr-Latn-ME" sz="1600" dirty="0"/>
              <a:t>Cetinje</a:t>
            </a:r>
          </a:p>
          <a:p>
            <a:pPr marL="0" indent="0">
              <a:buNone/>
            </a:pPr>
            <a:endParaRPr lang="sr-Latn-ME" sz="1600" dirty="0"/>
          </a:p>
          <a:p>
            <a:pPr marL="0" indent="0">
              <a:buNone/>
            </a:pPr>
            <a:r>
              <a:rPr lang="sr-Latn-ME" sz="1600" dirty="0"/>
              <a:t>Srednja ekonomska skola</a:t>
            </a:r>
          </a:p>
          <a:p>
            <a:pPr marL="0" indent="0">
              <a:buNone/>
            </a:pPr>
            <a:r>
              <a:rPr lang="sr-Latn-ME" sz="1600" dirty="0"/>
              <a:t>Trg Slobode </a:t>
            </a:r>
          </a:p>
          <a:p>
            <a:pPr marL="0" indent="0">
              <a:buNone/>
            </a:pPr>
            <a:r>
              <a:rPr lang="sr-Latn-ME" sz="1600" dirty="0"/>
              <a:t>Budva      </a:t>
            </a:r>
          </a:p>
          <a:p>
            <a:pPr marL="0" indent="0">
              <a:buNone/>
            </a:pPr>
            <a:r>
              <a:rPr lang="sr-Latn-ME" sz="2000" dirty="0"/>
              <a:t>                                                 </a:t>
            </a:r>
            <a:r>
              <a:rPr lang="sr-Latn-ME" sz="2400" b="1" dirty="0">
                <a:solidFill>
                  <a:srgbClr val="C00000"/>
                </a:solidFill>
                <a:latin typeface="Castellar" pitchFamily="18" charset="0"/>
              </a:rPr>
              <a:t>Zahvalnica</a:t>
            </a:r>
          </a:p>
          <a:p>
            <a:pPr marL="0" indent="0">
              <a:buNone/>
            </a:pPr>
            <a:endParaRPr lang="sr-Latn-ME" sz="1600" dirty="0"/>
          </a:p>
          <a:p>
            <a:pPr marL="0" indent="0">
              <a:buNone/>
            </a:pPr>
            <a:r>
              <a:rPr lang="sr-Latn-ME" sz="1600" dirty="0"/>
              <a:t>Gospodine Direktore,</a:t>
            </a:r>
          </a:p>
          <a:p>
            <a:pPr marL="0" indent="0">
              <a:buNone/>
            </a:pPr>
            <a:r>
              <a:rPr lang="sr-Latn-ME" sz="1600" dirty="0"/>
              <a:t>Dozvolite da u ime Društva dobrovoljnih davalaca krvi  zahvalim za pomoć koju su pružili učenici  Škole porodici M. u  njihovoj nesreći. Ti mladi ljudi su primjer plemenitosti i požrtvovanosti.</a:t>
            </a:r>
          </a:p>
          <a:p>
            <a:pPr marL="0" indent="0">
              <a:buNone/>
            </a:pPr>
            <a:r>
              <a:rPr lang="sr-Latn-ME" sz="1600" dirty="0"/>
              <a:t>Vama i Vašim učenicima želimo uspjeh u daljem radu.</a:t>
            </a:r>
          </a:p>
          <a:p>
            <a:pPr marL="0" indent="0">
              <a:buNone/>
            </a:pPr>
            <a:r>
              <a:rPr lang="sr-Latn-ME" sz="1600" dirty="0"/>
              <a:t>                                                                                S poštovanjem, </a:t>
            </a:r>
          </a:p>
          <a:p>
            <a:pPr marL="0" indent="0">
              <a:buNone/>
            </a:pPr>
            <a:endParaRPr lang="sr-Latn-ME" sz="1600" dirty="0"/>
          </a:p>
          <a:p>
            <a:pPr marL="0" indent="0">
              <a:buNone/>
            </a:pPr>
            <a:r>
              <a:rPr lang="sr-Latn-ME" sz="1600" dirty="0"/>
              <a:t>                                                                                                                           Predsjednik Društva</a:t>
            </a:r>
          </a:p>
          <a:p>
            <a:pPr marL="0" indent="0">
              <a:buNone/>
            </a:pPr>
            <a:r>
              <a:rPr lang="sr-Latn-ME" sz="1600" dirty="0"/>
              <a:t>                                                                                                                                    Marko Nikolić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23065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3733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sr-Latn-ME" dirty="0"/>
              <a:t>Namjera mi je bila da ovu knjigu napišem u slavu postojanja jezika i u znak poštovanja i zahvalnosti prema svima koji se bave njegovim proučavanjem...</a:t>
            </a:r>
          </a:p>
          <a:p>
            <a:r>
              <a:rPr lang="sr-Latn-ME" dirty="0"/>
              <a:t>Na kraju mi je dužnost da zahvalim svim članovima Odsjeka za lingvistiku  Univerziteta u Sarajevu....</a:t>
            </a:r>
          </a:p>
          <a:p>
            <a:r>
              <a:rPr lang="sr-Latn-ME" dirty="0"/>
              <a:t> A iznad svega zahvalan sam svojoj porodici na podršci i pomoći da se ovaj projekat ostvari.                 Autor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19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sr-Latn-ME" dirty="0"/>
              <a:t> </a:t>
            </a:r>
            <a:r>
              <a:rPr lang="sr-Latn-ME" sz="2800" dirty="0"/>
              <a:t>Ovim putem zahvaljujemo dnevnim novinama Vijesti na realizovanoj akciji Knjige su opet u modi. Ova akcija je kulturni događaj godine.</a:t>
            </a:r>
          </a:p>
          <a:p>
            <a:pPr marL="0" indent="0">
              <a:buNone/>
            </a:pPr>
            <a:r>
              <a:rPr lang="sr-Latn-ME" sz="2800" dirty="0"/>
              <a:t>Ona je vratila nadu da ljubav prema knjizi nije    nestala i da ljudi još uvijek cijene sebe. Želimo im još više uspjeha u radu.      </a:t>
            </a:r>
          </a:p>
          <a:p>
            <a:pPr marL="0" indent="0">
              <a:buNone/>
            </a:pPr>
            <a:r>
              <a:rPr lang="sr-Latn-ME" sz="2800" dirty="0"/>
              <a:t>                                            Zahvalna grupa građana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1273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r-Latn-ME" dirty="0"/>
              <a:t>   Čestitka </a:t>
            </a:r>
          </a:p>
          <a:p>
            <a:pPr marL="514350" indent="-514350">
              <a:buFont typeface="+mj-lt"/>
              <a:buAutoNum type="arabicPeriod"/>
            </a:pPr>
            <a:r>
              <a:rPr lang="sr-Latn-ME" sz="2400" dirty="0">
                <a:solidFill>
                  <a:srgbClr val="C00000"/>
                </a:solidFill>
              </a:rPr>
              <a:t>Podgorica, 30. decembar 2010. g.</a:t>
            </a:r>
          </a:p>
          <a:p>
            <a:pPr marL="0" indent="0">
              <a:buNone/>
            </a:pPr>
            <a:r>
              <a:rPr lang="sr-Latn-ME" sz="2400" dirty="0">
                <a:solidFill>
                  <a:srgbClr val="C00000"/>
                </a:solidFill>
              </a:rPr>
              <a:t>    Sve najljepše u Novoj godini tebi i tvojim  roditeljima želi tvoj prijatelj </a:t>
            </a:r>
          </a:p>
          <a:p>
            <a:pPr marL="0" indent="0">
              <a:buNone/>
            </a:pPr>
            <a:r>
              <a:rPr lang="sr-Latn-ME" sz="2400" dirty="0">
                <a:solidFill>
                  <a:srgbClr val="C00000"/>
                </a:solidFill>
              </a:rPr>
              <a:t>              Saša sa sestrom</a:t>
            </a:r>
          </a:p>
          <a:p>
            <a:pPr marL="457200" indent="-457200">
              <a:buAutoNum type="arabicPeriod" startAt="2"/>
            </a:pPr>
            <a:r>
              <a:rPr lang="sr-Latn-ME" sz="2400" dirty="0"/>
              <a:t>Srećne božićne i novogodišnje praznike svim građanima Crne Gore želi Telekom</a:t>
            </a:r>
          </a:p>
          <a:p>
            <a:pPr marL="457200" indent="-457200">
              <a:buAutoNum type="arabicPeriod" startAt="2"/>
            </a:pPr>
            <a:endParaRPr lang="sr-Latn-ME" sz="2400" dirty="0"/>
          </a:p>
          <a:p>
            <a:pPr marL="457200" indent="-457200">
              <a:buAutoNum type="arabicPeriod" startAt="2"/>
            </a:pPr>
            <a:r>
              <a:rPr lang="en-US" sz="2400" dirty="0" err="1">
                <a:solidFill>
                  <a:srgbClr val="C00000"/>
                </a:solidFill>
              </a:rPr>
              <a:t>Podgorica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sr-Latn-ME" sz="2400" dirty="0">
                <a:solidFill>
                  <a:srgbClr val="C00000"/>
                </a:solidFill>
              </a:rPr>
              <a:t>29. maj</a:t>
            </a:r>
            <a:r>
              <a:rPr lang="en-US" sz="2400" dirty="0">
                <a:solidFill>
                  <a:srgbClr val="C00000"/>
                </a:solidFill>
              </a:rPr>
              <a:t> 2010.</a:t>
            </a:r>
            <a:r>
              <a:rPr lang="sr-Latn-ME" sz="2400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g.</a:t>
            </a:r>
            <a:endParaRPr lang="sr-Latn-ME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Latn-ME" sz="2400" dirty="0">
                <a:solidFill>
                  <a:srgbClr val="C00000"/>
                </a:solidFill>
              </a:rPr>
              <a:t>  Srećan početak i puno uspjeha u daljem radu Vašoj firmi i Vama lično želi Upravni odbor AD Info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sr-Latn-ME" sz="2400" dirty="0"/>
              <a:t>4. Marina, čestitam ti na položenom maturskom ispitu i puno sreće u daljem školovanju</a:t>
            </a:r>
          </a:p>
          <a:p>
            <a:pPr marL="0" indent="0">
              <a:buNone/>
            </a:pPr>
            <a:r>
              <a:rPr lang="sr-Latn-ME" sz="2400" dirty="0"/>
              <a:t>     Tvoja tetka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79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sz="2000" dirty="0"/>
              <a:t>Univerzitet Crne Gore</a:t>
            </a:r>
          </a:p>
          <a:p>
            <a:pPr marL="0" indent="0">
              <a:buNone/>
            </a:pPr>
            <a:r>
              <a:rPr lang="sr-Latn-ME" sz="2000" dirty="0"/>
              <a:t>Fakultet za turizam i hotelijerstvo</a:t>
            </a:r>
          </a:p>
          <a:p>
            <a:pPr marL="0" indent="0">
              <a:buNone/>
            </a:pPr>
            <a:r>
              <a:rPr lang="sr-Latn-ME" sz="2000" dirty="0"/>
              <a:t>Broj:01-602</a:t>
            </a:r>
          </a:p>
          <a:p>
            <a:pPr marL="0" indent="0">
              <a:buNone/>
            </a:pPr>
            <a:r>
              <a:rPr lang="sr-Latn-ME" sz="2000" dirty="0"/>
              <a:t>Kotor, 15. mart 2011. g.</a:t>
            </a:r>
            <a:endParaRPr lang="sr-Latn-ME" sz="2000" b="1" dirty="0"/>
          </a:p>
          <a:p>
            <a:pPr marL="0" indent="0" algn="ctr">
              <a:buNone/>
            </a:pPr>
            <a:r>
              <a:rPr lang="sr-Latn-ME" sz="2000" b="1" dirty="0"/>
              <a:t>UNIVERZITET CRNE GORE</a:t>
            </a:r>
          </a:p>
          <a:p>
            <a:pPr marL="0" indent="0" algn="ctr">
              <a:buNone/>
            </a:pPr>
            <a:r>
              <a:rPr lang="sr-Latn-ME" sz="2000" b="1" dirty="0"/>
              <a:t>REKTORAT</a:t>
            </a:r>
          </a:p>
          <a:p>
            <a:pPr marL="0" indent="0" algn="ctr">
              <a:buNone/>
            </a:pPr>
            <a:r>
              <a:rPr lang="sr-Latn-ME" sz="2000" dirty="0"/>
              <a:t>N /r prorektora prof. dr Maje Marković</a:t>
            </a:r>
          </a:p>
          <a:p>
            <a:pPr marL="0" indent="0">
              <a:buNone/>
            </a:pPr>
            <a:endParaRPr lang="sr-Latn-ME" sz="2000" dirty="0"/>
          </a:p>
          <a:p>
            <a:pPr marL="0" indent="0">
              <a:buNone/>
            </a:pPr>
            <a:r>
              <a:rPr lang="sr-Latn-ME" sz="2000" dirty="0"/>
              <a:t>Poštovana,</a:t>
            </a:r>
          </a:p>
          <a:p>
            <a:pPr marL="0" indent="0">
              <a:buNone/>
            </a:pPr>
            <a:r>
              <a:rPr lang="sr-Latn-ME" sz="2000" dirty="0"/>
              <a:t>Čast nam je i zadovoljstvo da Vas pozovemo na svečano promovisanje početka prvih postdiplomskih studija na Fakultetu za turizam i hotelijerstvo u Kotoru povodom čega će biti upriličen program i koktel.</a:t>
            </a:r>
          </a:p>
          <a:p>
            <a:pPr marL="0" indent="0">
              <a:buNone/>
            </a:pPr>
            <a:r>
              <a:rPr lang="sr-Latn-ME" sz="2000" dirty="0"/>
              <a:t>Promocija će se održati u petak 17. marta 2011. godine u 12 časova u svečanoj sali Fakulteta.</a:t>
            </a:r>
          </a:p>
          <a:p>
            <a:pPr marL="0" indent="0">
              <a:buNone/>
            </a:pPr>
            <a:endParaRPr lang="sr-Latn-ME" sz="2000" dirty="0"/>
          </a:p>
          <a:p>
            <a:pPr marL="0" indent="0">
              <a:buNone/>
            </a:pPr>
            <a:r>
              <a:rPr lang="sr-Latn-ME" sz="2000" dirty="0"/>
              <a:t>S poštovanjem,</a:t>
            </a:r>
          </a:p>
          <a:p>
            <a:pPr marL="0" indent="0" algn="r">
              <a:buNone/>
            </a:pPr>
            <a:r>
              <a:rPr lang="sr-Latn-ME" sz="2000" dirty="0"/>
              <a:t>Dekan,</a:t>
            </a:r>
          </a:p>
          <a:p>
            <a:pPr marL="0" indent="0" algn="r">
              <a:buNone/>
            </a:pPr>
            <a:r>
              <a:rPr lang="sr-Latn-ME" sz="2000" dirty="0"/>
              <a:t>Doc. dr Filip Martinović s.r.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4743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sr-Latn-ME" u="sng" dirty="0"/>
              <a:t>Oglas 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814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sr-Latn-ME" b="1" dirty="0">
                <a:solidFill>
                  <a:srgbClr val="00B050"/>
                </a:solidFill>
              </a:rPr>
              <a:t>Mijenjam golf 3 za golf 4 uz naknadu 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B050"/>
                </a:solidFill>
              </a:rPr>
              <a:t>   Tel. 020 32....</a:t>
            </a:r>
          </a:p>
          <a:p>
            <a:pPr marL="0" indent="0">
              <a:buNone/>
            </a:pPr>
            <a:endParaRPr lang="sr-Latn-ME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r-Latn-ME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r-Latn-ME" b="1" dirty="0">
              <a:solidFill>
                <a:srgbClr val="FF0000"/>
              </a:solidFill>
            </a:endParaRPr>
          </a:p>
          <a:p>
            <a:r>
              <a:rPr lang="sr-Latn-ME" b="1" dirty="0">
                <a:solidFill>
                  <a:srgbClr val="FF0000"/>
                </a:solidFill>
              </a:rPr>
              <a:t>Povoljno prodajem kuću 100 m kvadratnih...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FF0000"/>
                </a:solidFill>
              </a:rPr>
              <a:t>     Tel. 067 22....</a:t>
            </a:r>
          </a:p>
          <a:p>
            <a:endParaRPr lang="sr-Latn-M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67200" y="1219200"/>
            <a:ext cx="4419600" cy="4906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sr-Latn-ME" b="1" dirty="0">
                <a:solidFill>
                  <a:srgbClr val="0070C0"/>
                </a:solidFill>
              </a:rPr>
              <a:t>Montenegro Airlines 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70C0"/>
                </a:solidFill>
              </a:rPr>
              <a:t> Raspisuje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70C0"/>
                </a:solidFill>
              </a:rPr>
              <a:t>             Oglas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70C0"/>
                </a:solidFill>
              </a:rPr>
              <a:t>Za prijem u radni odnos: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70C0"/>
                </a:solidFill>
              </a:rPr>
              <a:t>-Vozača/kurira, 1 izvršilac na određeno vrijeme u trajanju od 9 mjeseci.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70C0"/>
                </a:solidFill>
              </a:rPr>
              <a:t>Uslovi: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70C0"/>
                </a:solidFill>
              </a:rPr>
              <a:t>-sručna sprema- III/IV stepen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70C0"/>
                </a:solidFill>
              </a:rPr>
              <a:t>-posebna znanja i vještine- vozačka dozvola B kategorije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70C0"/>
                </a:solidFill>
              </a:rPr>
              <a:t>radno iskustvo- bez obzira na radno iskustvo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0070C0"/>
                </a:solidFill>
              </a:rPr>
              <a:t>Prijave se dostavljaju u roku od osam dana od dana objavljivanja...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7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364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33400" y="685800"/>
            <a:ext cx="7772400" cy="518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C00000"/>
                </a:solidFill>
              </a:rPr>
              <a:t>Riječ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korespondencija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endParaRPr lang="sr-Latn-ME" sz="4000" b="1" dirty="0">
              <a:solidFill>
                <a:srgbClr val="C00000"/>
              </a:solidFill>
            </a:endParaRPr>
          </a:p>
          <a:p>
            <a:pPr algn="ctr"/>
            <a:r>
              <a:rPr lang="en-US" sz="4000" dirty="0">
                <a:solidFill>
                  <a:srgbClr val="C00000"/>
                </a:solidFill>
              </a:rPr>
              <a:t>(ne </a:t>
            </a:r>
            <a:r>
              <a:rPr lang="en-US" sz="4000" dirty="0" err="1">
                <a:solidFill>
                  <a:srgbClr val="C00000"/>
                </a:solidFill>
              </a:rPr>
              <a:t>korespodencija</a:t>
            </a:r>
            <a:r>
              <a:rPr lang="en-US" sz="4000" dirty="0">
                <a:solidFill>
                  <a:srgbClr val="C00000"/>
                </a:solidFill>
              </a:rPr>
              <a:t>)</a:t>
            </a:r>
          </a:p>
          <a:p>
            <a:pPr algn="ctr"/>
            <a:r>
              <a:rPr lang="en-US" sz="4000" dirty="0">
                <a:solidFill>
                  <a:srgbClr val="C00000"/>
                </a:solidFill>
              </a:rPr>
              <a:t>   </a:t>
            </a:r>
            <a:r>
              <a:rPr lang="en-US" sz="4000" dirty="0" err="1">
                <a:solidFill>
                  <a:srgbClr val="C00000"/>
                </a:solidFill>
              </a:rPr>
              <a:t>znači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pisanje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pisama</a:t>
            </a:r>
            <a:r>
              <a:rPr lang="en-US" sz="4000" dirty="0">
                <a:solidFill>
                  <a:srgbClr val="C00000"/>
                </a:solidFill>
              </a:rPr>
              <a:t>, </a:t>
            </a:r>
            <a:r>
              <a:rPr lang="en-US" sz="4000" dirty="0" err="1">
                <a:solidFill>
                  <a:srgbClr val="C00000"/>
                </a:solidFill>
              </a:rPr>
              <a:t>dopisivanje</a:t>
            </a:r>
            <a:r>
              <a:rPr lang="en-US" sz="4000" dirty="0">
                <a:solidFill>
                  <a:srgbClr val="C00000"/>
                </a:solidFill>
              </a:rPr>
              <a:t>, </a:t>
            </a:r>
            <a:r>
              <a:rPr lang="en-US" sz="4000" dirty="0" err="1">
                <a:solidFill>
                  <a:srgbClr val="C00000"/>
                </a:solidFill>
              </a:rPr>
              <a:t>prepiska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213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endParaRPr lang="sr-Latn-ME" b="1" dirty="0"/>
          </a:p>
          <a:p>
            <a:endParaRPr lang="sr-Latn-ME" b="1" dirty="0"/>
          </a:p>
          <a:p>
            <a:r>
              <a:rPr lang="sr-Latn-ME" b="1" dirty="0"/>
              <a:t>Formalno</a:t>
            </a:r>
            <a:r>
              <a:rPr lang="sr-Latn-ME" dirty="0"/>
              <a:t>- određeno, koje se tiče oblika;</a:t>
            </a:r>
          </a:p>
          <a:p>
            <a:endParaRPr lang="sr-Latn-ME" dirty="0"/>
          </a:p>
          <a:p>
            <a:r>
              <a:rPr lang="sr-Latn-ME" b="1" dirty="0"/>
              <a:t>Neformalno</a:t>
            </a:r>
            <a:r>
              <a:rPr lang="sr-Latn-ME" dirty="0"/>
              <a:t>-  neodređeno, bez strogih pravila;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4403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2000" y="533400"/>
            <a:ext cx="7391400" cy="5638800"/>
          </a:xfrm>
          <a:prstGeom prst="roundRect">
            <a:avLst/>
          </a:prstGeom>
          <a:solidFill>
            <a:srgbClr val="B2D62E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ME" sz="2400" i="1" dirty="0">
                <a:solidFill>
                  <a:srgbClr val="002060"/>
                </a:solidFill>
                <a:latin typeface="Bodoni MT Condensed" pitchFamily="18" charset="0"/>
              </a:rPr>
              <a:t>ĆAO Sanela!</a:t>
            </a:r>
          </a:p>
          <a:p>
            <a:r>
              <a:rPr lang="sr-Latn-ME" sz="2400" i="1" dirty="0">
                <a:solidFill>
                  <a:srgbClr val="002060"/>
                </a:solidFill>
                <a:latin typeface="Bodoni MT Condensed" pitchFamily="18" charset="0"/>
              </a:rPr>
              <a:t>Ne ljuti se što ti nijesam brzo odgovorila na pismo, ali bila sam zauzeta oko upisa u prvi razred gimnazije. Bilo je teško, ali sam uspjela. Mogu ti reći da sam oduševljena Gimnazijom, a čini mi se da ni društvo neće biti loše. Još samo da učim, uf! ... Jedva čekam da te vidim! Molim te odgovori što prije i piši o svemu, detaljno! Evo ti moja nova adresa: Radoš Vujičić (za Dubravku)</a:t>
            </a:r>
          </a:p>
          <a:p>
            <a:r>
              <a:rPr lang="sr-Latn-ME" sz="2400" i="1" dirty="0">
                <a:solidFill>
                  <a:srgbClr val="002060"/>
                </a:solidFill>
                <a:latin typeface="Bodoni MT Condensed" pitchFamily="18" charset="0"/>
              </a:rPr>
              <a:t>Trg slobode br. 5</a:t>
            </a:r>
          </a:p>
          <a:p>
            <a:r>
              <a:rPr lang="sr-Latn-ME" sz="2400" i="1" dirty="0">
                <a:solidFill>
                  <a:srgbClr val="002060"/>
                </a:solidFill>
                <a:latin typeface="Bodoni MT Condensed" pitchFamily="18" charset="0"/>
              </a:rPr>
              <a:t>81000 Podgorica</a:t>
            </a:r>
          </a:p>
          <a:p>
            <a:r>
              <a:rPr lang="sr-Latn-ME" sz="2400" i="1" dirty="0">
                <a:solidFill>
                  <a:srgbClr val="002060"/>
                </a:solidFill>
                <a:latin typeface="Bodoni MT Condensed" pitchFamily="18" charset="0"/>
              </a:rPr>
              <a:t>P.S. Saša kje pitao kad ćeš doći?</a:t>
            </a:r>
            <a:endParaRPr lang="en-US" sz="2400" i="1" dirty="0">
              <a:solidFill>
                <a:srgbClr val="002060"/>
              </a:solidFill>
              <a:latin typeface="Bodoni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32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sr-Latn-ME" b="1" dirty="0"/>
              <a:t>Pismo</a:t>
            </a:r>
            <a:r>
              <a:rPr lang="sr-Latn-ME" dirty="0"/>
              <a:t> je pismena komunikacija među odsutnim licima, razgovor između pošiljaoca i primaoca koji su prostorno razdvojeni.</a:t>
            </a:r>
          </a:p>
          <a:p>
            <a:endParaRPr lang="sr-Latn-ME" dirty="0"/>
          </a:p>
          <a:p>
            <a:r>
              <a:rPr lang="sr-Latn-ME" dirty="0"/>
              <a:t>Pismo služi za iznošenje misli, želja i osjećanja, kao i z aprenošenje obavještenja i poruka, odgovora potrebama društvene komunikacije i prvobitno nema nikakvih književnih pretenzija.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1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5715000"/>
          </a:xfrm>
        </p:spPr>
        <p:txBody>
          <a:bodyPr/>
          <a:lstStyle/>
          <a:p>
            <a:r>
              <a:rPr lang="sr-Latn-ME" dirty="0"/>
              <a:t>Ono postaje književna pojava i tvori poseban književni žanr nazvan epistolarnim tek kad postigne umjetničke kvalitete kompozicije i stila.</a:t>
            </a:r>
          </a:p>
          <a:p>
            <a:r>
              <a:rPr lang="sr-Latn-ME" dirty="0"/>
              <a:t>Pismo se javlja u najstarijim civilizacijama.</a:t>
            </a:r>
          </a:p>
          <a:p>
            <a:r>
              <a:rPr lang="sr-Latn-ME" dirty="0"/>
              <a:t>U antičkoj književnosti dopisivanje se njegovalo kao posebni dio retorike, pa su postojali i priručnici za sastavljanje pisama.</a:t>
            </a:r>
          </a:p>
          <a:p>
            <a:pPr marL="0" indent="0">
              <a:buNone/>
            </a:pPr>
            <a:r>
              <a:rPr lang="sr-Latn-ME" dirty="0"/>
              <a:t>        (prepiska Cezara i Plinija Mlađeg)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67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ME" dirty="0"/>
              <a:t>Poznati antički retoričari su razdvajali privatna pisma od poslovnih.</a:t>
            </a:r>
          </a:p>
          <a:p>
            <a:r>
              <a:rPr lang="sr-Latn-ME" dirty="0"/>
              <a:t>Pored te podjele postojale su i druge: narativna pisma, pisma saučešća, ljubavna pisma... Pisma književnika, filozofa, naučnika, pisma državnika, vladara, političara....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615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Univerzitet</a:t>
            </a:r>
            <a:r>
              <a:rPr lang="en-US" dirty="0"/>
              <a:t> </a:t>
            </a:r>
            <a:r>
              <a:rPr lang="en-US" dirty="0" err="1"/>
              <a:t>Crne</a:t>
            </a:r>
            <a:r>
              <a:rPr lang="en-US" dirty="0"/>
              <a:t> Gore</a:t>
            </a:r>
          </a:p>
          <a:p>
            <a:pPr marL="0" indent="0">
              <a:buNone/>
            </a:pPr>
            <a:r>
              <a:rPr lang="en-US" dirty="0" err="1"/>
              <a:t>Fakultet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turizam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hotelijerstvo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Broj:01-602</a:t>
            </a:r>
          </a:p>
          <a:p>
            <a:pPr marL="0" indent="0">
              <a:buNone/>
            </a:pPr>
            <a:r>
              <a:rPr lang="en-US" dirty="0" err="1"/>
              <a:t>Kotor</a:t>
            </a:r>
            <a:r>
              <a:rPr lang="en-US" dirty="0"/>
              <a:t>, 15. mart 2011. g.</a:t>
            </a:r>
          </a:p>
          <a:p>
            <a:pPr marL="0" indent="0" algn="ctr">
              <a:buNone/>
            </a:pPr>
            <a:r>
              <a:rPr lang="en-US" dirty="0"/>
              <a:t>UNIVERZITET CRNE GORE</a:t>
            </a:r>
          </a:p>
          <a:p>
            <a:pPr marL="0" indent="0" algn="ctr">
              <a:buNone/>
            </a:pPr>
            <a:r>
              <a:rPr lang="en-US" dirty="0"/>
              <a:t>REKTORAT</a:t>
            </a:r>
          </a:p>
          <a:p>
            <a:pPr marL="0" indent="0" algn="ctr">
              <a:buNone/>
            </a:pPr>
            <a:r>
              <a:rPr lang="en-US" dirty="0"/>
              <a:t>N /r </a:t>
            </a:r>
            <a:r>
              <a:rPr lang="en-US" dirty="0" err="1"/>
              <a:t>prorektora</a:t>
            </a:r>
            <a:r>
              <a:rPr lang="en-US" dirty="0"/>
              <a:t> prof.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Maje</a:t>
            </a:r>
            <a:r>
              <a:rPr lang="en-US" dirty="0"/>
              <a:t> </a:t>
            </a:r>
            <a:r>
              <a:rPr lang="en-US" dirty="0" err="1"/>
              <a:t>Marković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Poštovana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Čast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zadovoljstvo</a:t>
            </a:r>
            <a:r>
              <a:rPr lang="en-US" dirty="0"/>
              <a:t> da Vas </a:t>
            </a:r>
            <a:r>
              <a:rPr lang="en-US" dirty="0" err="1"/>
              <a:t>pozovemo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svečano</a:t>
            </a:r>
            <a:r>
              <a:rPr lang="en-US" dirty="0"/>
              <a:t> </a:t>
            </a:r>
            <a:r>
              <a:rPr lang="en-US" dirty="0" err="1"/>
              <a:t>promovisanje</a:t>
            </a:r>
            <a:r>
              <a:rPr lang="en-US" dirty="0"/>
              <a:t> </a:t>
            </a:r>
            <a:r>
              <a:rPr lang="en-US" dirty="0" err="1"/>
              <a:t>početka</a:t>
            </a:r>
            <a:r>
              <a:rPr lang="en-US" dirty="0"/>
              <a:t> </a:t>
            </a:r>
            <a:r>
              <a:rPr lang="en-US" dirty="0" err="1"/>
              <a:t>prvih</a:t>
            </a:r>
            <a:r>
              <a:rPr lang="en-US" dirty="0"/>
              <a:t> </a:t>
            </a:r>
            <a:r>
              <a:rPr lang="en-US" dirty="0" err="1"/>
              <a:t>postdiplomskih</a:t>
            </a:r>
            <a:r>
              <a:rPr lang="en-US" dirty="0"/>
              <a:t> </a:t>
            </a:r>
            <a:r>
              <a:rPr lang="en-US" dirty="0" err="1"/>
              <a:t>studija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Fakultetu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turizam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hotelijerstvo</a:t>
            </a:r>
            <a:r>
              <a:rPr lang="en-US" dirty="0"/>
              <a:t> u </a:t>
            </a:r>
            <a:r>
              <a:rPr lang="en-US" dirty="0" err="1"/>
              <a:t>Kotoru</a:t>
            </a:r>
            <a:r>
              <a:rPr lang="en-US" dirty="0"/>
              <a:t> </a:t>
            </a:r>
            <a:r>
              <a:rPr lang="en-US" dirty="0" err="1"/>
              <a:t>povodom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upriličen</a:t>
            </a:r>
            <a:r>
              <a:rPr lang="en-US" dirty="0"/>
              <a:t> program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koktel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Promocija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održati</a:t>
            </a:r>
            <a:r>
              <a:rPr lang="en-US" dirty="0"/>
              <a:t> u </a:t>
            </a:r>
            <a:r>
              <a:rPr lang="en-US" dirty="0" err="1"/>
              <a:t>petak</a:t>
            </a:r>
            <a:r>
              <a:rPr lang="en-US" dirty="0"/>
              <a:t> 17. </a:t>
            </a:r>
            <a:r>
              <a:rPr lang="en-US" dirty="0" err="1"/>
              <a:t>marta</a:t>
            </a:r>
            <a:r>
              <a:rPr lang="en-US" dirty="0"/>
              <a:t> 2011. </a:t>
            </a:r>
            <a:r>
              <a:rPr lang="en-US" dirty="0" err="1"/>
              <a:t>godine</a:t>
            </a:r>
            <a:r>
              <a:rPr lang="en-US" dirty="0"/>
              <a:t> u 12 </a:t>
            </a:r>
            <a:r>
              <a:rPr lang="en-US" dirty="0" err="1"/>
              <a:t>časova</a:t>
            </a:r>
            <a:r>
              <a:rPr lang="en-US" dirty="0"/>
              <a:t> u </a:t>
            </a:r>
            <a:r>
              <a:rPr lang="en-US" dirty="0" err="1"/>
              <a:t>svečanoj</a:t>
            </a:r>
            <a:r>
              <a:rPr lang="en-US" dirty="0"/>
              <a:t> </a:t>
            </a:r>
            <a:r>
              <a:rPr lang="en-US" dirty="0" err="1"/>
              <a:t>sali</a:t>
            </a:r>
            <a:r>
              <a:rPr lang="en-US" dirty="0"/>
              <a:t> </a:t>
            </a:r>
            <a:r>
              <a:rPr lang="en-US" dirty="0" err="1"/>
              <a:t>Fakulteta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 </a:t>
            </a:r>
            <a:r>
              <a:rPr lang="en-US" dirty="0" err="1"/>
              <a:t>poštovanjem</a:t>
            </a:r>
            <a:r>
              <a:rPr lang="en-US" dirty="0"/>
              <a:t>,</a:t>
            </a:r>
          </a:p>
          <a:p>
            <a:pPr marL="0" indent="0" algn="r">
              <a:buNone/>
            </a:pPr>
            <a:r>
              <a:rPr lang="en-US" dirty="0" err="1"/>
              <a:t>Dekan</a:t>
            </a:r>
            <a:r>
              <a:rPr lang="en-US" dirty="0"/>
              <a:t>,</a:t>
            </a:r>
          </a:p>
          <a:p>
            <a:pPr marL="0" indent="0" algn="r">
              <a:buNone/>
            </a:pPr>
            <a:r>
              <a:rPr lang="en-US" dirty="0"/>
              <a:t>Doc.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Filip</a:t>
            </a:r>
            <a:r>
              <a:rPr lang="en-US" dirty="0"/>
              <a:t> </a:t>
            </a:r>
            <a:r>
              <a:rPr lang="en-US" dirty="0" err="1"/>
              <a:t>Martinović</a:t>
            </a:r>
            <a:r>
              <a:rPr lang="en-US" dirty="0"/>
              <a:t> </a:t>
            </a:r>
            <a:r>
              <a:rPr lang="en-US" dirty="0" err="1"/>
              <a:t>s.r.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4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1222</Words>
  <Application>Microsoft Office PowerPoint</Application>
  <PresentationFormat>On-screen Show (4:3)</PresentationFormat>
  <Paragraphs>151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Bodoni MT Condensed</vt:lpstr>
      <vt:lpstr>Calibri</vt:lpstr>
      <vt:lpstr>Castellar</vt:lpstr>
      <vt:lpstr>Office Theme</vt:lpstr>
      <vt:lpstr>ZVANIČNI I NEZVANIČNI TEKSTOVI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Oglas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ZVANIČNI I NEZVANIČNI TEKSTOVI</dc:title>
  <dc:creator>Korisnik</dc:creator>
  <cp:lastModifiedBy>Marija Babovic</cp:lastModifiedBy>
  <cp:revision>19</cp:revision>
  <dcterms:created xsi:type="dcterms:W3CDTF">2016-12-18T15:28:48Z</dcterms:created>
  <dcterms:modified xsi:type="dcterms:W3CDTF">2021-11-14T12:20:48Z</dcterms:modified>
</cp:coreProperties>
</file>