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F6F17E7-00F2-4FE3-BEFB-7E014022CAC2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C345C8D-2D2B-4603-962E-0A8E43DB1C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668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 R A V O P I 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Upotreba</a:t>
            </a:r>
            <a:r>
              <a:rPr lang="en-US" dirty="0" smtClean="0"/>
              <a:t> </a:t>
            </a:r>
            <a:r>
              <a:rPr lang="en-US" dirty="0" err="1" smtClean="0"/>
              <a:t>sonanta</a:t>
            </a:r>
            <a:r>
              <a:rPr lang="en-US" dirty="0" smtClean="0"/>
              <a:t> j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Za domaći: pročitati iz </a:t>
            </a:r>
            <a:r>
              <a:rPr lang="sr-Latn-ME" i="1" dirty="0" smtClean="0"/>
              <a:t>Svijeta jezika </a:t>
            </a:r>
            <a:r>
              <a:rPr lang="sr-Latn-ME" dirty="0" smtClean="0"/>
              <a:t>“Upotreba sonanta </a:t>
            </a:r>
            <a:r>
              <a:rPr lang="sr-Latn-ME" b="1" dirty="0" smtClean="0">
                <a:solidFill>
                  <a:srgbClr val="FF0000"/>
                </a:solidFill>
              </a:rPr>
              <a:t> J</a:t>
            </a:r>
            <a:r>
              <a:rPr lang="sr-Latn-ME" dirty="0" smtClean="0"/>
              <a:t>” (92-94)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33600" y="2209800"/>
            <a:ext cx="5105400" cy="1143000"/>
          </a:xfrm>
        </p:spPr>
        <p:txBody>
          <a:bodyPr/>
          <a:lstStyle/>
          <a:p>
            <a:r>
              <a:rPr lang="en-US" dirty="0" smtClean="0"/>
              <a:t>HVALA NA PA</a:t>
            </a:r>
            <a:r>
              <a:rPr lang="sr-Latn-ME" dirty="0" smtClean="0"/>
              <a:t>ŽNJI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smtClean="0"/>
              <a:t>I</a:t>
            </a:r>
            <a:r>
              <a:rPr lang="sr-Latn-ME" dirty="0" smtClean="0"/>
              <a:t>zgovor glasa</a:t>
            </a:r>
            <a:r>
              <a:rPr lang="sr-Latn-ME" dirty="0" smtClean="0">
                <a:solidFill>
                  <a:srgbClr val="FF0000"/>
                </a:solidFill>
              </a:rPr>
              <a:t> j </a:t>
            </a:r>
            <a:r>
              <a:rPr lang="sr-Latn-ME" dirty="0" smtClean="0"/>
              <a:t>zavisi od  susjednih glasova u riječi. </a:t>
            </a:r>
            <a:r>
              <a:rPr lang="en-US" dirty="0" smtClean="0"/>
              <a:t>U</a:t>
            </a:r>
            <a:r>
              <a:rPr lang="sr-Latn-ME" dirty="0" smtClean="0"/>
              <a:t> različitim kombinacijama on se bolje ili slabije čuje.</a:t>
            </a:r>
            <a:endParaRPr lang="en-US" dirty="0" smtClean="0"/>
          </a:p>
          <a:p>
            <a:pPr>
              <a:buNone/>
            </a:pPr>
            <a:endParaRPr lang="sr-Latn-ME" dirty="0" smtClean="0"/>
          </a:p>
          <a:p>
            <a:r>
              <a:rPr lang="en-US" dirty="0" smtClean="0"/>
              <a:t>O</a:t>
            </a:r>
            <a:r>
              <a:rPr lang="sr-Latn-ME" dirty="0" smtClean="0"/>
              <a:t>sim toga, glas</a:t>
            </a:r>
            <a:r>
              <a:rPr lang="sr-Latn-ME" dirty="0" smtClean="0">
                <a:solidFill>
                  <a:srgbClr val="FF0000"/>
                </a:solidFill>
              </a:rPr>
              <a:t> j </a:t>
            </a:r>
            <a:r>
              <a:rPr lang="sr-Latn-ME" dirty="0" smtClean="0"/>
              <a:t>može biti  dio strukture riječi  ili nastaje kao prelazni glas između dva samoglasnika.</a:t>
            </a:r>
            <a:endParaRPr lang="en-US" dirty="0" smtClean="0"/>
          </a:p>
          <a:p>
            <a:pPr>
              <a:buNone/>
            </a:pPr>
            <a:endParaRPr lang="sr-Latn-ME" dirty="0" smtClean="0"/>
          </a:p>
          <a:p>
            <a:r>
              <a:rPr lang="sr-Latn-ME" dirty="0" smtClean="0"/>
              <a:t>Kada</a:t>
            </a:r>
            <a:r>
              <a:rPr lang="sr-Latn-ME" dirty="0" smtClean="0">
                <a:solidFill>
                  <a:srgbClr val="FF0000"/>
                </a:solidFill>
              </a:rPr>
              <a:t> j </a:t>
            </a:r>
            <a:r>
              <a:rPr lang="sr-Latn-ME" dirty="0" smtClean="0"/>
              <a:t>treba pisati a kada ne određuje pravopisna norma.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21363"/>
          </a:xfrm>
          <a:noFill/>
          <a:ln>
            <a:noFill/>
          </a:ln>
          <a:effectLst/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  <a:sp3d extrusionH="57150" contourW="12700">
              <a:extrusionClr>
                <a:schemeClr val="bg1"/>
              </a:extrusionClr>
              <a:contourClr>
                <a:schemeClr val="tx1"/>
              </a:contourClr>
            </a:sp3d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S</a:t>
            </a:r>
            <a:r>
              <a:rPr lang="sr-Latn-ME" dirty="0" smtClean="0">
                <a:solidFill>
                  <a:schemeClr val="tx1"/>
                </a:solidFill>
                <a:latin typeface="+mj-lt"/>
              </a:rPr>
              <a:t>onant  j  se po pravilu piše između samoglasnika  i-a, i-e i i-u </a:t>
            </a:r>
          </a:p>
          <a:p>
            <a:endParaRPr lang="sr-Latn-ME" dirty="0" smtClean="0">
              <a:solidFill>
                <a:schemeClr val="tx1"/>
              </a:solidFill>
              <a:latin typeface="+mj-lt"/>
            </a:endParaRPr>
          </a:p>
          <a:p>
            <a:r>
              <a:rPr lang="sr-Latn-ME" dirty="0" smtClean="0">
                <a:solidFill>
                  <a:schemeClr val="tx1"/>
                </a:solidFill>
                <a:latin typeface="+mj-lt"/>
              </a:rPr>
              <a:t>1) i-a: avijacija, armija, medijapan, radija (:radio u nom.), taksija (:taksi u nom.), televizija, Marija, Dijana, žirija i kivija (gen.jd. </a:t>
            </a:r>
            <a:r>
              <a:rPr lang="sr-Latn-ME" dirty="0">
                <a:solidFill>
                  <a:schemeClr val="tx1"/>
                </a:solidFill>
                <a:latin typeface="+mj-lt"/>
              </a:rPr>
              <a:t>p</a:t>
            </a:r>
            <a:r>
              <a:rPr lang="sr-Latn-ME" dirty="0" smtClean="0">
                <a:solidFill>
                  <a:schemeClr val="tx1"/>
                </a:solidFill>
                <a:latin typeface="+mj-lt"/>
              </a:rPr>
              <a:t>rema žiri, kivi)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>
              <a:buNone/>
            </a:pPr>
            <a:endParaRPr lang="sr-Latn-ME" dirty="0" smtClean="0">
              <a:solidFill>
                <a:schemeClr val="tx1"/>
              </a:solidFill>
              <a:latin typeface="+mj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O</a:t>
            </a:r>
            <a:r>
              <a:rPr lang="sr-Latn-ME" dirty="0" smtClean="0">
                <a:solidFill>
                  <a:schemeClr val="tx1"/>
                </a:solidFill>
                <a:latin typeface="+mj-lt"/>
              </a:rPr>
              <a:t>sim u prepoznatljivom spoju riječi:</a:t>
            </a:r>
          </a:p>
          <a:p>
            <a:r>
              <a:rPr lang="sr-Latn-ME" dirty="0">
                <a:solidFill>
                  <a:schemeClr val="tx1"/>
                </a:solidFill>
                <a:latin typeface="+mj-lt"/>
              </a:rPr>
              <a:t>i</a:t>
            </a:r>
            <a:r>
              <a:rPr lang="sr-Latn-ME" dirty="0" smtClean="0">
                <a:solidFill>
                  <a:schemeClr val="tx1"/>
                </a:solidFill>
                <a:latin typeface="+mj-lt"/>
              </a:rPr>
              <a:t>ako, antiamerički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1"/>
            <a:ext cx="8229600" cy="4800600"/>
          </a:xfrm>
          <a:noFill/>
          <a:ln w="0">
            <a:noFill/>
          </a:ln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contourClr>
              <a:schemeClr val="accent3">
                <a:satMod val="300000"/>
              </a:schemeClr>
            </a:contourClr>
          </a:sp3d>
        </p:spPr>
        <p:style>
          <a:lnRef idx="0">
            <a:schemeClr val="accent3"/>
          </a:lnRef>
          <a:fillRef idx="1001">
            <a:schemeClr val="lt1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sr-Latn-ME" dirty="0" smtClean="0">
                <a:solidFill>
                  <a:schemeClr val="tx1"/>
                </a:solidFill>
              </a:rPr>
              <a:t>2) i-e: dijeta , dosije, dosijei, klijent, pijedestal,</a:t>
            </a:r>
          </a:p>
          <a:p>
            <a:r>
              <a:rPr lang="sr-Latn-ME" dirty="0" smtClean="0">
                <a:solidFill>
                  <a:schemeClr val="tx1"/>
                </a:solidFill>
              </a:rPr>
              <a:t>rivijera,  žirijem (instr. jd.), lijem, pijem...</a:t>
            </a:r>
          </a:p>
          <a:p>
            <a:r>
              <a:rPr lang="sr-Latn-ME" dirty="0" smtClean="0">
                <a:solidFill>
                  <a:schemeClr val="tx1"/>
                </a:solidFill>
              </a:rPr>
              <a:t>Ali: arhiepiskop, poliedar, polietilen</a:t>
            </a:r>
          </a:p>
          <a:p>
            <a:endParaRPr lang="sr-Latn-ME" dirty="0" smtClean="0">
              <a:solidFill>
                <a:schemeClr val="tx1"/>
              </a:solidFill>
            </a:endParaRPr>
          </a:p>
          <a:p>
            <a:r>
              <a:rPr lang="sr-Latn-ME" dirty="0" smtClean="0">
                <a:solidFill>
                  <a:schemeClr val="tx1"/>
                </a:solidFill>
              </a:rPr>
              <a:t>3) i-u: pijuk, trijumf, podijum, radijum, radijus, žiriju (dat. jd.), radiju (dat.jd.), oni piju..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sr-Latn-ME" dirty="0" smtClean="0">
                <a:solidFill>
                  <a:schemeClr val="tx1"/>
                </a:solidFill>
              </a:rPr>
              <a:t>li: priupitati , priuštiti...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4953000"/>
          </a:xfrm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 smtClean="0"/>
              <a:t>N</a:t>
            </a:r>
            <a:r>
              <a:rPr lang="sr-Latn-ME" dirty="0" smtClean="0"/>
              <a:t>e piše se </a:t>
            </a:r>
            <a:r>
              <a:rPr lang="sr-Latn-ME" b="1" dirty="0" smtClean="0">
                <a:solidFill>
                  <a:srgbClr val="FF0000"/>
                </a:solidFill>
              </a:rPr>
              <a:t>j</a:t>
            </a:r>
            <a:r>
              <a:rPr lang="sr-Latn-ME" dirty="0" smtClean="0"/>
              <a:t> između samoglasnika </a:t>
            </a:r>
            <a:r>
              <a:rPr lang="sr-Latn-ME" b="1" dirty="0" smtClean="0"/>
              <a:t>i-o, </a:t>
            </a:r>
            <a:r>
              <a:rPr lang="sr-Latn-ME" dirty="0" smtClean="0"/>
              <a:t>osim u</a:t>
            </a:r>
            <a:r>
              <a:rPr lang="sr-Latn-ME" b="1" dirty="0" smtClean="0"/>
              <a:t> </a:t>
            </a:r>
            <a:r>
              <a:rPr lang="sr-Latn-ME" dirty="0" smtClean="0"/>
              <a:t>slučajevima</a:t>
            </a:r>
            <a:r>
              <a:rPr lang="sr-Latn-ME" b="1" dirty="0" smtClean="0"/>
              <a:t>  </a:t>
            </a:r>
            <a:r>
              <a:rPr lang="sr-Latn-ME" dirty="0" smtClean="0"/>
              <a:t>kada je </a:t>
            </a:r>
            <a:r>
              <a:rPr lang="sr-Latn-ME" b="1" dirty="0" smtClean="0">
                <a:solidFill>
                  <a:srgbClr val="FF0000"/>
                </a:solidFill>
              </a:rPr>
              <a:t>j</a:t>
            </a:r>
            <a:r>
              <a:rPr lang="sr-Latn-ME" b="1" dirty="0" smtClean="0"/>
              <a:t> </a:t>
            </a:r>
            <a:r>
              <a:rPr lang="sr-Latn-ME" dirty="0" smtClean="0"/>
              <a:t>dio osnove:</a:t>
            </a:r>
          </a:p>
          <a:p>
            <a:r>
              <a:rPr lang="sr-Latn-ME" dirty="0" smtClean="0"/>
              <a:t>bio, dio, pio, htio, avion, kamion, radio, radiom( instr. jedn., ali radija- radiju), fioka, Mario...</a:t>
            </a:r>
          </a:p>
          <a:p>
            <a:r>
              <a:rPr lang="en-US" dirty="0" smtClean="0"/>
              <a:t>A</a:t>
            </a:r>
            <a:r>
              <a:rPr lang="sr-Latn-ME" dirty="0" smtClean="0"/>
              <a:t>li: zmijo, zmijolik, Mijo, istorijom..</a:t>
            </a:r>
          </a:p>
          <a:p>
            <a:r>
              <a:rPr lang="en-US" dirty="0" smtClean="0"/>
              <a:t>S</a:t>
            </a:r>
            <a:r>
              <a:rPr lang="sr-Latn-ME" dirty="0" smtClean="0"/>
              <a:t>onant </a:t>
            </a:r>
            <a:r>
              <a:rPr lang="sr-Latn-ME" b="1" dirty="0" smtClean="0">
                <a:solidFill>
                  <a:srgbClr val="FF0000"/>
                </a:solidFill>
              </a:rPr>
              <a:t>j</a:t>
            </a:r>
            <a:r>
              <a:rPr lang="sr-Latn-ME" b="1" dirty="0" smtClean="0"/>
              <a:t> </a:t>
            </a:r>
            <a:r>
              <a:rPr lang="sr-Latn-ME" dirty="0" smtClean="0"/>
              <a:t>se ne piše u grupama vokala kada se i nađe na drugom mjestu, osim u slučajevima kada je </a:t>
            </a:r>
            <a:r>
              <a:rPr lang="sr-Latn-ME" b="1" dirty="0" smtClean="0">
                <a:solidFill>
                  <a:srgbClr val="FF0000"/>
                </a:solidFill>
              </a:rPr>
              <a:t>j</a:t>
            </a:r>
            <a:r>
              <a:rPr lang="sr-Latn-ME" b="1" dirty="0" smtClean="0"/>
              <a:t> </a:t>
            </a:r>
            <a:r>
              <a:rPr lang="sr-Latn-ME" dirty="0" smtClean="0"/>
              <a:t>dio osnove riječi ili tvorbenog formata: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5592763"/>
          </a:xfrm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lnSpcReduction="10000"/>
          </a:bodyPr>
          <a:lstStyle/>
          <a:p>
            <a:r>
              <a:rPr lang="sr-Latn-ME" dirty="0" smtClean="0"/>
              <a:t>1) a-i: naivan, kokain, kaiš, laik, naime, kairo...</a:t>
            </a:r>
          </a:p>
          <a:p>
            <a:r>
              <a:rPr lang="en-US" dirty="0" smtClean="0"/>
              <a:t>A</a:t>
            </a:r>
            <a:r>
              <a:rPr lang="sr-Latn-ME" dirty="0" smtClean="0"/>
              <a:t>li: događaji, običaji, kajičak, tajiti, gajiti, Majin, majica...</a:t>
            </a:r>
          </a:p>
          <a:p>
            <a:r>
              <a:rPr lang="sr-Latn-ME" dirty="0" smtClean="0"/>
              <a:t>2) e-i: ateista, neimar, seiz, šeik, sižei, rezimei..</a:t>
            </a:r>
          </a:p>
          <a:p>
            <a:r>
              <a:rPr lang="en-US" dirty="0" smtClean="0"/>
              <a:t>A</a:t>
            </a:r>
            <a:r>
              <a:rPr lang="sr-Latn-ME" dirty="0" smtClean="0"/>
              <a:t>li: seji, leji, muzeji, Pejin (prema Peja/Pejo)</a:t>
            </a:r>
          </a:p>
          <a:p>
            <a:r>
              <a:rPr lang="sr-Latn-ME" dirty="0" smtClean="0"/>
              <a:t>3)o-i: stoik, stoicizam, egoizam, egoističan, oktoih, sakoi, doista, jugoistok..</a:t>
            </a:r>
          </a:p>
          <a:p>
            <a:r>
              <a:rPr lang="en-US" dirty="0" smtClean="0"/>
              <a:t>A</a:t>
            </a:r>
            <a:r>
              <a:rPr lang="sr-Latn-ME" dirty="0" smtClean="0"/>
              <a:t>li: moji, mojima, tvoji, zavoji, krojiti, sojino (brašno)</a:t>
            </a:r>
          </a:p>
          <a:p>
            <a:r>
              <a:rPr lang="en-US" dirty="0" smtClean="0"/>
              <a:t>N</a:t>
            </a:r>
            <a:r>
              <a:rPr lang="sr-Latn-ME" dirty="0" smtClean="0"/>
              <a:t>apomena: heroj-heroja-heroju, heroji-heroja-herojima... Ali heroizam, heroika, heroina...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50837"/>
            <a:ext cx="8229600" cy="5592763"/>
          </a:xfrm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sr-Latn-ME" dirty="0" smtClean="0"/>
              <a:t>4) u-i: ruina, beduin, fluid, konstruisati, tabui, uistinu, poluistina..</a:t>
            </a:r>
          </a:p>
          <a:p>
            <a:r>
              <a:rPr lang="en-US" dirty="0" smtClean="0"/>
              <a:t>A</a:t>
            </a:r>
            <a:r>
              <a:rPr lang="sr-Latn-ME" dirty="0" smtClean="0"/>
              <a:t>li: guji, oluji, bujica, zuji, bruji, Vujica...</a:t>
            </a:r>
          </a:p>
          <a:p>
            <a:r>
              <a:rPr lang="en-US" dirty="0" smtClean="0"/>
              <a:t>S</a:t>
            </a:r>
            <a:r>
              <a:rPr lang="sr-Latn-ME" dirty="0" smtClean="0"/>
              <a:t>onant </a:t>
            </a:r>
            <a:r>
              <a:rPr lang="sr-Latn-ME" b="1" dirty="0" smtClean="0">
                <a:solidFill>
                  <a:srgbClr val="FF0000"/>
                </a:solidFill>
              </a:rPr>
              <a:t>j</a:t>
            </a:r>
            <a:r>
              <a:rPr lang="sr-Latn-ME" dirty="0" smtClean="0"/>
              <a:t> se po pravilu piše kada se nađe između dva i (i-i)</a:t>
            </a:r>
          </a:p>
          <a:p>
            <a:r>
              <a:rPr lang="en-US" dirty="0" smtClean="0"/>
              <a:t>K</a:t>
            </a:r>
            <a:r>
              <a:rPr lang="sr-Latn-ME" dirty="0" smtClean="0"/>
              <a:t>ada je </a:t>
            </a:r>
            <a:r>
              <a:rPr lang="sr-Latn-ME" b="1" dirty="0" smtClean="0">
                <a:solidFill>
                  <a:srgbClr val="FF0000"/>
                </a:solidFill>
              </a:rPr>
              <a:t>j</a:t>
            </a:r>
            <a:r>
              <a:rPr lang="sr-Latn-ME" dirty="0" smtClean="0"/>
              <a:t> dio osnove (odnosno kada se gen. jd. </a:t>
            </a:r>
            <a:r>
              <a:rPr lang="en-US" dirty="0" smtClean="0"/>
              <a:t>I</a:t>
            </a:r>
            <a:r>
              <a:rPr lang="sr-Latn-ME" dirty="0" smtClean="0"/>
              <a:t>spred nastavka zavrsava na –ij):</a:t>
            </a:r>
          </a:p>
          <a:p>
            <a:r>
              <a:rPr lang="sr-Latn-ME" dirty="0" smtClean="0"/>
              <a:t>Iliji, sudiji, kutiji, žiriji, meniji, studiji (od studij i studio) u nom. mn., žirijima, menijima,studijima u dat.,instr. </a:t>
            </a:r>
            <a:r>
              <a:rPr lang="en-US" dirty="0" smtClean="0"/>
              <a:t>I</a:t>
            </a:r>
            <a:r>
              <a:rPr lang="sr-Latn-ME" dirty="0" smtClean="0"/>
              <a:t> lok. mn.,  kutijica, rakijica, Marijin, sudijin i sl.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smtClean="0"/>
              <a:t>U</a:t>
            </a:r>
            <a:r>
              <a:rPr lang="sr-Latn-ME" dirty="0" smtClean="0"/>
              <a:t> komparativu pridjeva: veseliji, miliji, krotkiji..</a:t>
            </a:r>
          </a:p>
          <a:p>
            <a:r>
              <a:rPr lang="en-US" dirty="0" smtClean="0"/>
              <a:t>U</a:t>
            </a:r>
            <a:r>
              <a:rPr lang="sr-Latn-ME" dirty="0" smtClean="0"/>
              <a:t> oblicima zamjenica: čiji, ničiji, svačiji..</a:t>
            </a:r>
          </a:p>
          <a:p>
            <a:r>
              <a:rPr lang="en-US" dirty="0" smtClean="0"/>
              <a:t>U</a:t>
            </a:r>
            <a:r>
              <a:rPr lang="sr-Latn-ME" dirty="0" smtClean="0"/>
              <a:t> nastavku prisvojnih pridjeva: ovčiji,vrapčiji, guščiji..</a:t>
            </a:r>
          </a:p>
          <a:p>
            <a:r>
              <a:rPr lang="sr-Latn-ME" dirty="0" smtClean="0"/>
              <a:t>ALI: božji, dječji, vučji, kozji...</a:t>
            </a:r>
          </a:p>
          <a:p>
            <a:r>
              <a:rPr lang="en-US" dirty="0" smtClean="0"/>
              <a:t>S</a:t>
            </a:r>
            <a:r>
              <a:rPr lang="sr-Latn-ME" dirty="0" smtClean="0"/>
              <a:t>onant j se čuva i piše u pridjevskim oblicima na –ski: istorijski, medijski, studijski, hemijski...</a:t>
            </a:r>
          </a:p>
          <a:p>
            <a:r>
              <a:rPr lang="en-US" dirty="0" smtClean="0"/>
              <a:t>U</a:t>
            </a:r>
            <a:r>
              <a:rPr lang="sr-Latn-ME" dirty="0" smtClean="0"/>
              <a:t> žiteljskim (ženskim) imenima tipa Azijka, Indijka,  Nišlijka...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sr-Latn-ME" dirty="0" smtClean="0"/>
              <a:t>Redovno se sonant </a:t>
            </a:r>
            <a:r>
              <a:rPr lang="sr-Latn-ME" b="1" dirty="0" smtClean="0">
                <a:solidFill>
                  <a:srgbClr val="FF0000"/>
                </a:solidFill>
              </a:rPr>
              <a:t>j</a:t>
            </a:r>
            <a:r>
              <a:rPr lang="sr-Latn-ME" dirty="0" smtClean="0"/>
              <a:t> piše u imperativu glagola:</a:t>
            </a:r>
          </a:p>
          <a:p>
            <a:r>
              <a:rPr lang="sr-Latn-ME" dirty="0" smtClean="0"/>
              <a:t>pij, pijmo, pijte, nalij, ubij, nasmij se...</a:t>
            </a:r>
          </a:p>
          <a:p>
            <a:endParaRPr lang="sr-Latn-ME" dirty="0" smtClean="0"/>
          </a:p>
          <a:p>
            <a:r>
              <a:rPr lang="sr-Latn-ME" dirty="0" smtClean="0"/>
              <a:t>Zadatak:</a:t>
            </a:r>
          </a:p>
          <a:p>
            <a:r>
              <a:rPr lang="sr-Latn-ME" dirty="0" smtClean="0"/>
              <a:t>Napiši sonant </a:t>
            </a:r>
            <a:r>
              <a:rPr lang="sr-Latn-ME" b="1" dirty="0" smtClean="0">
                <a:solidFill>
                  <a:srgbClr val="FF0000"/>
                </a:solidFill>
              </a:rPr>
              <a:t>j</a:t>
            </a:r>
            <a:r>
              <a:rPr lang="sr-Latn-ME" dirty="0" smtClean="0"/>
              <a:t> gdje je potrebno:</a:t>
            </a:r>
          </a:p>
          <a:p>
            <a:r>
              <a:rPr lang="en-US" dirty="0" smtClean="0"/>
              <a:t>H</a:t>
            </a:r>
            <a:r>
              <a:rPr lang="sr-Latn-ME" dirty="0" smtClean="0"/>
              <a:t>eroizam, uigran, naime, piedestal, scenaria, neimar, istoriski, kiosk, maestro, kiosk, Kairo, ruina, dieta,  aluminiski, popite, oboica.</a:t>
            </a:r>
          </a:p>
          <a:p>
            <a:endParaRPr lang="sr-Latn-ME" dirty="0" smtClean="0"/>
          </a:p>
          <a:p>
            <a:endParaRPr lang="sr-Latn-M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265</TotalTime>
  <Words>662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P R A V O P I S Upotreba sonanta j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HVALA NA PAŽNJI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PRAVOPIS Upotreba sonanta j</dc:title>
  <dc:creator>Mirko</dc:creator>
  <cp:lastModifiedBy>Mirko</cp:lastModifiedBy>
  <cp:revision>21</cp:revision>
  <dcterms:created xsi:type="dcterms:W3CDTF">2015-04-18T21:19:45Z</dcterms:created>
  <dcterms:modified xsi:type="dcterms:W3CDTF">2015-04-19T22:44:02Z</dcterms:modified>
</cp:coreProperties>
</file>