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3BD2C8F-26C4-4799-A23F-A863009E374C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Barok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315" y="3242706"/>
            <a:ext cx="5343945" cy="28380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5098885" cy="30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685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Barok</a:t>
            </a:r>
            <a:r>
              <a:rPr lang="en-US" dirty="0" smtClean="0"/>
              <a:t> </a:t>
            </a:r>
            <a:r>
              <a:rPr lang="sr-Latn-ME" dirty="0" smtClean="0"/>
              <a:t>( od španskog baruecco, portugalskog barocco-nepravilne, neobrađene perle - biseri) označava epohu  nakon renesanse i predstavlja književne i umjetničke pojave koje su veoma razlikuju od renesanse.</a:t>
            </a:r>
          </a:p>
          <a:p>
            <a:r>
              <a:rPr lang="sr-Latn-ME" dirty="0" smtClean="0"/>
              <a:t>Ne može se precizno odrediti kada se barok javlja, ali se uglavnom smješta u drugu polovinu XVI i prvu polovinu XVII 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333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92696"/>
            <a:ext cx="7543800" cy="5335488"/>
          </a:xfrm>
        </p:spPr>
        <p:txBody>
          <a:bodyPr>
            <a:normAutofit fontScale="85000" lnSpcReduction="20000"/>
          </a:bodyPr>
          <a:lstStyle/>
          <a:p>
            <a:r>
              <a:rPr lang="sr-Latn-ME" dirty="0" smtClean="0"/>
              <a:t>Kolijevka baroka je Italija. Barokne forme javljaju se u slikarstvu, arhiktekturi , vajarstvu i književnosti. </a:t>
            </a:r>
          </a:p>
          <a:p>
            <a:r>
              <a:rPr lang="sr-Latn-ME" dirty="0" smtClean="0"/>
              <a:t>Barokna forma se ogleda u tzv. </a:t>
            </a:r>
            <a:r>
              <a:rPr lang="sr-Latn-ME" i="1" dirty="0" smtClean="0"/>
              <a:t>manirizmu</a:t>
            </a:r>
            <a:r>
              <a:rPr lang="sr-Latn-ME" dirty="0" smtClean="0"/>
              <a:t>( upotreba određenog stila, manira) u umjetnosti .</a:t>
            </a:r>
          </a:p>
          <a:p>
            <a:r>
              <a:rPr lang="sr-Latn-ME" dirty="0" smtClean="0"/>
              <a:t>U književnosti manirizam  je zavisno od zemlje gdje je bio prisutan dobijao i različita imena:</a:t>
            </a:r>
          </a:p>
          <a:p>
            <a:pPr marL="0" indent="0">
              <a:buNone/>
            </a:pPr>
            <a:r>
              <a:rPr lang="sr-Latn-ME" dirty="0" smtClean="0"/>
              <a:t> </a:t>
            </a:r>
            <a:r>
              <a:rPr lang="en-US" i="1" dirty="0"/>
              <a:t>m</a:t>
            </a:r>
            <a:r>
              <a:rPr lang="sr-Latn-ME" i="1" dirty="0" smtClean="0"/>
              <a:t>arinizam </a:t>
            </a:r>
            <a:r>
              <a:rPr lang="sr-Latn-ME" dirty="0" smtClean="0"/>
              <a:t>po pjesniku Đambatisti Mariniju, čije je programsko načelo</a:t>
            </a:r>
            <a:r>
              <a:rPr lang="sr-Cyrl-ME" dirty="0" smtClean="0"/>
              <a:t>:</a:t>
            </a:r>
            <a:r>
              <a:rPr lang="sr-Latn-ME" dirty="0" smtClean="0"/>
              <a:t> „Čitaoca treba začuditi“ </a:t>
            </a:r>
            <a:r>
              <a:rPr lang="sr-Latn-ME" dirty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i="1" dirty="0" smtClean="0"/>
              <a:t>g</a:t>
            </a:r>
            <a:r>
              <a:rPr lang="sr-Latn-ME" i="1" dirty="0" smtClean="0"/>
              <a:t>ongorizam </a:t>
            </a:r>
            <a:r>
              <a:rPr lang="sr-Latn-ME" dirty="0" smtClean="0"/>
              <a:t>( Španija) po pjesniku Luisu Gongori odlikuje ga neprirodnost u kazivanju. Predstavnici Lope de Vega, Pedro Kalderon de la Barka.</a:t>
            </a:r>
          </a:p>
          <a:p>
            <a:pPr marL="0" indent="0">
              <a:buNone/>
            </a:pPr>
            <a:r>
              <a:rPr lang="sr-Cyrl-ME" i="1" dirty="0"/>
              <a:t>ј</a:t>
            </a:r>
            <a:r>
              <a:rPr lang="sr-Latn-ME" i="1" dirty="0" smtClean="0"/>
              <a:t>ufjuizam </a:t>
            </a:r>
            <a:r>
              <a:rPr lang="sr-Latn-ME" dirty="0" smtClean="0"/>
              <a:t>( Engleska) odlikuje ga pretjeranost prilikom upotrebe stilskih figura.</a:t>
            </a:r>
          </a:p>
          <a:p>
            <a:pPr marL="0" indent="0">
              <a:buNone/>
            </a:pPr>
            <a:r>
              <a:rPr lang="en-US" i="1" dirty="0" smtClean="0"/>
              <a:t>p</a:t>
            </a:r>
            <a:r>
              <a:rPr lang="sr-Latn-ME" i="1" dirty="0" smtClean="0"/>
              <a:t>recioznost </a:t>
            </a:r>
            <a:r>
              <a:rPr lang="sr-Latn-ME" dirty="0" smtClean="0"/>
              <a:t>( Francuska) po preciozama, damama iz salona gospođe de Rambuje, kod koje su se skupljali najveći predstavnici francuske umjetnosti. Ponašanje precioza ismijao je  Žan Batist Poklen-Molijer u „Smiješnim preciozama“. Preciznost dakle odlikuje neprirodnost u jeziku.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00854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dirty="0"/>
              <a:t>Barokni stil karakteriše izraziti prodor hrišćanske mistike u vedru renesansu.</a:t>
            </a:r>
          </a:p>
          <a:p>
            <a:pPr marL="0" indent="0">
              <a:buNone/>
            </a:pPr>
            <a:r>
              <a:rPr lang="sr-Latn-ME" dirty="0"/>
              <a:t>Glavne stilske osobine baroka su gomilanje izražajnih sredstava i </a:t>
            </a:r>
            <a:r>
              <a:rPr lang="sr-Latn-ME" dirty="0" smtClean="0"/>
              <a:t>pretjeranosti </a:t>
            </a:r>
            <a:r>
              <a:rPr lang="sr-Latn-ME" dirty="0"/>
              <a:t>u izrazu. Dominiraju religiozna osjećanja, naglašavanje prolaznosti kao i odsustvo jednostavnosti u izrazu. 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u="sng" dirty="0" smtClean="0"/>
          </a:p>
          <a:p>
            <a:pPr>
              <a:lnSpc>
                <a:spcPct val="90000"/>
              </a:lnSpc>
              <a:buNone/>
            </a:pPr>
            <a:r>
              <a:rPr lang="hr-HR" u="sng" dirty="0" smtClean="0"/>
              <a:t>Teme</a:t>
            </a:r>
            <a:r>
              <a:rPr lang="hr-HR" dirty="0"/>
              <a:t>: ljubav, smrt, ljudska sudbina, prolaznost ovozemaljskog; biblijska, mitološka i istorijska tematika</a:t>
            </a:r>
          </a:p>
          <a:p>
            <a:pPr>
              <a:lnSpc>
                <a:spcPct val="90000"/>
              </a:lnSpc>
            </a:pPr>
            <a:endParaRPr lang="hr-HR" dirty="0"/>
          </a:p>
          <a:p>
            <a:pPr>
              <a:lnSpc>
                <a:spcPct val="90000"/>
              </a:lnSpc>
              <a:buNone/>
            </a:pPr>
            <a:r>
              <a:rPr lang="hr-HR" u="sng" dirty="0"/>
              <a:t>Književne vrste</a:t>
            </a:r>
            <a:r>
              <a:rPr lang="hr-HR" dirty="0"/>
              <a:t>: istorijski i religiozni epovi, religiozne poeme, komedije, melodrame, istorijske drame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4732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191</TotalTime>
  <Words>282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Impact</vt:lpstr>
      <vt:lpstr>Times New Roman</vt:lpstr>
      <vt:lpstr>NewsPrint</vt:lpstr>
      <vt:lpstr>Barok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</dc:title>
  <dc:creator>Korisnik</dc:creator>
  <cp:lastModifiedBy>Natasa</cp:lastModifiedBy>
  <cp:revision>21</cp:revision>
  <dcterms:created xsi:type="dcterms:W3CDTF">2020-08-15T14:14:47Z</dcterms:created>
  <dcterms:modified xsi:type="dcterms:W3CDTF">2020-10-03T13:01:50Z</dcterms:modified>
</cp:coreProperties>
</file>