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39" r:id="rId4"/>
    <p:sldId id="312" r:id="rId5"/>
    <p:sldId id="330" r:id="rId6"/>
    <p:sldId id="313" r:id="rId7"/>
    <p:sldId id="331" r:id="rId8"/>
    <p:sldId id="332" r:id="rId9"/>
    <p:sldId id="314" r:id="rId10"/>
    <p:sldId id="333" r:id="rId11"/>
    <p:sldId id="315" r:id="rId12"/>
    <p:sldId id="343" r:id="rId13"/>
    <p:sldId id="316" r:id="rId14"/>
    <p:sldId id="317" r:id="rId15"/>
    <p:sldId id="334" r:id="rId16"/>
    <p:sldId id="318" r:id="rId17"/>
    <p:sldId id="335" r:id="rId18"/>
    <p:sldId id="336" r:id="rId19"/>
    <p:sldId id="337" r:id="rId20"/>
    <p:sldId id="340" r:id="rId21"/>
    <p:sldId id="341" r:id="rId22"/>
    <p:sldId id="34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588" autoAdjust="0"/>
    <p:restoredTop sz="94660"/>
  </p:normalViewPr>
  <p:slideViewPr>
    <p:cSldViewPr>
      <p:cViewPr varScale="1">
        <p:scale>
          <a:sx n="68" d="100"/>
          <a:sy n="68" d="100"/>
        </p:scale>
        <p:origin x="7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2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9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9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7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8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1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1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408" y="1828800"/>
            <a:ext cx="7772400" cy="2060575"/>
          </a:xfrm>
        </p:spPr>
        <p:txBody>
          <a:bodyPr>
            <a:normAutofit fontScale="90000"/>
          </a:bodyPr>
          <a:lstStyle/>
          <a:p>
            <a:r>
              <a:rPr lang="en-US" sz="72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Kompresija podataka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00600"/>
            <a:ext cx="6400800" cy="609600"/>
          </a:xfrm>
        </p:spPr>
        <p:txBody>
          <a:bodyPr>
            <a:normAutofit fontScale="55000" lnSpcReduction="20000"/>
          </a:bodyPr>
          <a:lstStyle/>
          <a:p>
            <a:endParaRPr lang="sr-Latn-ME" dirty="0"/>
          </a:p>
          <a:p>
            <a:pPr algn="r"/>
            <a:r>
              <a:rPr lang="sr-Latn-M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644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Autofit/>
          </a:bodyPr>
          <a:lstStyle/>
          <a:p>
            <a:pPr algn="just"/>
            <a:r>
              <a:rPr lang="sr-Latn-ME" sz="2000">
                <a:latin typeface="+mj-lt"/>
              </a:rPr>
              <a:t>J</a:t>
            </a:r>
            <a:r>
              <a:rPr lang="vi-VN" sz="2000">
                <a:latin typeface="+mj-lt"/>
              </a:rPr>
              <a:t>edna od pogodnosti JPEG-a je u tome što se proces kompresije može fino podesiti </a:t>
            </a:r>
            <a:r>
              <a:rPr lang="sr-Latn-ME" sz="2000">
                <a:latin typeface="+mj-lt"/>
              </a:rPr>
              <a:t>zavisno</a:t>
            </a:r>
            <a:r>
              <a:rPr lang="vi-VN" sz="2000">
                <a:latin typeface="+mj-lt"/>
              </a:rPr>
              <a:t> o</a:t>
            </a:r>
            <a:r>
              <a:rPr lang="sr-Latn-ME" sz="2000">
                <a:latin typeface="+mj-lt"/>
              </a:rPr>
              <a:t>d</a:t>
            </a:r>
            <a:r>
              <a:rPr lang="vi-VN" sz="2000">
                <a:latin typeface="+mj-lt"/>
              </a:rPr>
              <a:t> potreba, tj. može se načiniti potrebni kompromis između kvalitete slike i veličine datoteke. </a:t>
            </a:r>
            <a:endParaRPr lang="sr-Latn-ME" sz="2000">
              <a:latin typeface="+mj-lt"/>
            </a:endParaRPr>
          </a:p>
          <a:p>
            <a:pPr algn="just"/>
            <a:r>
              <a:rPr lang="vi-VN" sz="2000">
                <a:latin typeface="+mj-lt"/>
                <a:cs typeface="Calibri" panose="020F0502020204030204" pitchFamily="34" charset="0"/>
              </a:rPr>
              <a:t>Gubitak kvalitete slike određuje se st</a:t>
            </a:r>
            <a:r>
              <a:rPr lang="sr-Latn-ME" sz="2000">
                <a:latin typeface="+mj-lt"/>
                <a:cs typeface="Calibri" panose="020F0502020204030204" pitchFamily="34" charset="0"/>
              </a:rPr>
              <a:t>epenom</a:t>
            </a:r>
            <a:r>
              <a:rPr lang="vi-VN" sz="2000">
                <a:latin typeface="+mj-lt"/>
                <a:cs typeface="Calibri" panose="020F0502020204030204" pitchFamily="34" charset="0"/>
              </a:rPr>
              <a:t> sažimanja podataka.</a:t>
            </a:r>
            <a:endParaRPr lang="sr-Latn-ME" sz="200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+mj-lt"/>
                <a:cs typeface="Calibri" panose="020F0502020204030204" pitchFamily="34" charset="0"/>
              </a:rPr>
              <a:t>Program traži pixsele koji imaju otprilike istu vrijednost boje i svjetline. Nakon toga zapiše podatke za prvi piksel i podatke koliko se piksela</a:t>
            </a:r>
            <a:r>
              <a:rPr lang="sr-Latn-ME" sz="2000">
                <a:latin typeface="+mj-lt"/>
                <a:cs typeface="Calibri" panose="020F0502020204030204" pitchFamily="34" charset="0"/>
              </a:rPr>
              <a:t> za</a:t>
            </a:r>
            <a:r>
              <a:rPr lang="vi-VN" sz="2000">
                <a:latin typeface="+mj-lt"/>
                <a:cs typeface="Calibri" panose="020F0502020204030204" pitchFamily="34" charset="0"/>
              </a:rPr>
              <a:t> to ponavlja. Tako se podatak o s</a:t>
            </a:r>
            <a:r>
              <a:rPr lang="sr-Latn-ME" sz="2000">
                <a:latin typeface="+mj-lt"/>
                <a:cs typeface="Calibri" panose="020F0502020204030204" pitchFamily="34" charset="0"/>
              </a:rPr>
              <a:t>lici</a:t>
            </a:r>
            <a:r>
              <a:rPr lang="vi-VN" sz="2000">
                <a:latin typeface="+mj-lt"/>
                <a:cs typeface="Calibri" panose="020F0502020204030204" pitchFamily="34" charset="0"/>
              </a:rPr>
              <a:t> </a:t>
            </a:r>
            <a:r>
              <a:rPr lang="sr-Latn-ME" sz="2000">
                <a:latin typeface="+mj-lt"/>
                <a:cs typeface="Calibri" panose="020F0502020204030204" pitchFamily="34" charset="0"/>
              </a:rPr>
              <a:t>sažima</a:t>
            </a:r>
            <a:r>
              <a:rPr lang="vi-VN" sz="2000">
                <a:latin typeface="+mj-lt"/>
                <a:cs typeface="Calibri" panose="020F0502020204030204" pitchFamily="34" charset="0"/>
              </a:rPr>
              <a:t> i štedi se prostor na memorijskoj kartici. </a:t>
            </a:r>
            <a:endParaRPr lang="sr-Latn-ME" sz="200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+mj-lt"/>
                <a:cs typeface="Calibri" panose="020F0502020204030204" pitchFamily="34" charset="0"/>
              </a:rPr>
              <a:t>Kada se tako komprimirani zapis otvori na računa</a:t>
            </a:r>
            <a:r>
              <a:rPr lang="sr-Latn-ME" sz="2000">
                <a:latin typeface="+mj-lt"/>
                <a:cs typeface="Calibri" panose="020F0502020204030204" pitchFamily="34" charset="0"/>
              </a:rPr>
              <a:t>r</a:t>
            </a:r>
            <a:r>
              <a:rPr lang="vi-VN" sz="2000">
                <a:latin typeface="+mj-lt"/>
                <a:cs typeface="Calibri" panose="020F0502020204030204" pitchFamily="34" charset="0"/>
              </a:rPr>
              <a:t>u, program očitava prvi piksel i podatke o ostalim sa istom vrijednošću</a:t>
            </a:r>
            <a:r>
              <a:rPr lang="sr-Latn-ME" sz="2000">
                <a:latin typeface="+mj-lt"/>
                <a:cs typeface="Calibri" panose="020F0502020204030204" pitchFamily="34" charset="0"/>
              </a:rPr>
              <a:t>,</a:t>
            </a:r>
            <a:r>
              <a:rPr lang="vi-VN" sz="2000">
                <a:latin typeface="+mj-lt"/>
                <a:cs typeface="Calibri" panose="020F0502020204030204" pitchFamily="34" charset="0"/>
              </a:rPr>
              <a:t> te ih tako slaže u sliku.</a:t>
            </a:r>
            <a:endParaRPr lang="sr-Latn-ME" sz="200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+mj-lt"/>
                <a:cs typeface="Calibri" panose="020F0502020204030204" pitchFamily="34" charset="0"/>
              </a:rPr>
              <a:t>Međutim, prilikom ovakve kompresije dolazi do gubitaka podataka jer svaki piksel nema jednaku vrijednost već program traži, recimo tako, sličnost između njih. </a:t>
            </a:r>
            <a:endParaRPr lang="sr-Latn-ME" sz="200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+mj-lt"/>
                <a:cs typeface="Calibri" panose="020F0502020204030204" pitchFamily="34" charset="0"/>
              </a:rPr>
              <a:t>Kod rekompresije program više ne može očitati originalne podatke te se javljaju zamućenja odnosno "plivajući rubovi". </a:t>
            </a:r>
            <a:r>
              <a:rPr lang="vi-VN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Što je </a:t>
            </a:r>
            <a:r>
              <a:rPr lang="sr-Latn-ME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stepen</a:t>
            </a:r>
            <a:r>
              <a:rPr lang="vi-VN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 sažimanja veći to je vidljiviji gubitak kvalitet</a:t>
            </a:r>
            <a:r>
              <a:rPr lang="sr-Latn-ME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a</a:t>
            </a:r>
            <a:r>
              <a:rPr lang="vi-VN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 slike i obratno</a:t>
            </a:r>
            <a:r>
              <a:rPr lang="vi-VN" sz="2000">
                <a:latin typeface="+mj-lt"/>
              </a:rPr>
              <a:t>. </a:t>
            </a:r>
            <a:endParaRPr lang="en-US" sz="200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12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362200"/>
          </a:xfrm>
        </p:spPr>
        <p:txBody>
          <a:bodyPr>
            <a:normAutofit/>
          </a:bodyPr>
          <a:lstStyle/>
          <a:p>
            <a:pPr algn="just"/>
            <a:r>
              <a:rPr lang="en-US" sz="2000" b="1"/>
              <a:t>Najveća prednost </a:t>
            </a:r>
            <a:r>
              <a:rPr lang="en-US" sz="2000"/>
              <a:t>je u bitno manjem zauzimanju memorije, što znači da je prikladan za arhiviranje ali i za jednostavniju razmjenu putem informatičkih</a:t>
            </a:r>
            <a:r>
              <a:rPr lang="sr-Latn-ME" sz="2000"/>
              <a:t> </a:t>
            </a:r>
            <a:r>
              <a:rPr lang="en-US" sz="2000"/>
              <a:t>mreža ili mail-ova. </a:t>
            </a:r>
            <a:endParaRPr lang="sr-Latn-ME" sz="2000"/>
          </a:p>
          <a:p>
            <a:pPr algn="just"/>
            <a:r>
              <a:rPr lang="en-US" sz="2000"/>
              <a:t>Ne podržava</a:t>
            </a:r>
            <a:r>
              <a:rPr lang="sr-Latn-ME" sz="2000"/>
              <a:t> </a:t>
            </a:r>
            <a:r>
              <a:rPr lang="en-US" sz="2000"/>
              <a:t>animaciju. </a:t>
            </a:r>
            <a:endParaRPr lang="sr-Latn-ME" sz="2000"/>
          </a:p>
          <a:p>
            <a:pPr algn="just"/>
            <a:r>
              <a:rPr lang="en-US" sz="2000"/>
              <a:t>Ekstenzija</a:t>
            </a:r>
            <a:r>
              <a:rPr lang="sr-Latn-ME" sz="2000"/>
              <a:t> </a:t>
            </a:r>
            <a:r>
              <a:rPr lang="en-US" sz="2000"/>
              <a:t>JPEG grafičim datotekama dobi</a:t>
            </a:r>
            <a:r>
              <a:rPr lang="sr-Latn-ME" sz="2000"/>
              <a:t>j</a:t>
            </a:r>
            <a:r>
              <a:rPr lang="en-US" sz="2000"/>
              <a:t>a</a:t>
            </a:r>
            <a:r>
              <a:rPr lang="sr-Latn-ME" sz="2000"/>
              <a:t> </a:t>
            </a:r>
            <a:r>
              <a:rPr lang="en-US" sz="2000"/>
              <a:t>ime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.jpg ili .jpeg</a:t>
            </a:r>
            <a:r>
              <a:rPr lang="en-US" sz="2000"/>
              <a:t>.</a:t>
            </a:r>
            <a:endParaRPr lang="en-US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7282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Piksel</a:t>
            </a:r>
            <a:r>
              <a:rPr lang="en-US" altLang="en-US" sz="2000">
                <a:latin typeface="+mj-lt"/>
              </a:rPr>
              <a:t> (</a:t>
            </a:r>
            <a:r>
              <a:rPr lang="sr-Latn-CS" altLang="en-US" sz="2000">
                <a:latin typeface="+mj-lt"/>
              </a:rPr>
              <a:t>eng.</a:t>
            </a:r>
            <a:r>
              <a:rPr lang="en-US" altLang="en-US" sz="2000">
                <a:latin typeface="+mj-lt"/>
              </a:rPr>
              <a:t> </a:t>
            </a:r>
            <a:r>
              <a:rPr lang="en-US" altLang="en-US" sz="2000" i="1">
                <a:latin typeface="+mj-lt"/>
              </a:rPr>
              <a:t>pixel</a:t>
            </a:r>
            <a:r>
              <a:rPr lang="en-US" altLang="en-US" sz="2000">
                <a:latin typeface="+mj-lt"/>
              </a:rPr>
              <a:t>, skraćeno od </a:t>
            </a:r>
            <a:r>
              <a:rPr lang="en-US" altLang="en-US" sz="2000" b="1" i="1">
                <a:solidFill>
                  <a:srgbClr val="FF0000"/>
                </a:solidFill>
                <a:latin typeface="+mj-lt"/>
              </a:rPr>
              <a:t>pic</a:t>
            </a:r>
            <a:r>
              <a:rPr lang="en-US" altLang="en-US" sz="2000" i="1">
                <a:latin typeface="+mj-lt"/>
              </a:rPr>
              <a:t>ture </a:t>
            </a:r>
            <a:r>
              <a:rPr lang="en-US" altLang="en-US" sz="2000" b="1" i="1">
                <a:solidFill>
                  <a:srgbClr val="FF0000"/>
                </a:solidFill>
                <a:latin typeface="+mj-lt"/>
              </a:rPr>
              <a:t>el</a:t>
            </a:r>
            <a:r>
              <a:rPr lang="en-US" altLang="en-US" sz="2000" i="1">
                <a:latin typeface="+mj-lt"/>
              </a:rPr>
              <a:t>ement</a:t>
            </a:r>
            <a:r>
              <a:rPr lang="en-US" altLang="en-US" sz="2000">
                <a:latin typeface="+mj-lt"/>
              </a:rPr>
              <a:t>, </a:t>
            </a:r>
            <a:r>
              <a:rPr lang="en-US" altLang="en-US" sz="2000" b="1">
                <a:latin typeface="+mj-lt"/>
              </a:rPr>
              <a:t>dio slike</a:t>
            </a:r>
            <a:r>
              <a:rPr lang="en-US" altLang="en-US" sz="2000">
                <a:latin typeface="+mj-lt"/>
              </a:rPr>
              <a:t>) je u </a:t>
            </a:r>
            <a:r>
              <a:rPr lang="sr-Latn-CS" altLang="en-US" sz="2000">
                <a:latin typeface="+mj-lt"/>
              </a:rPr>
              <a:t>rasterskoj grafici </a:t>
            </a:r>
            <a:r>
              <a:rPr lang="en-US" altLang="en-US" sz="2000" b="1">
                <a:solidFill>
                  <a:srgbClr val="FF0000"/>
                </a:solidFill>
                <a:latin typeface="+mj-lt"/>
              </a:rPr>
              <a:t>najmanji dio </a:t>
            </a:r>
            <a:r>
              <a:rPr lang="sr-Latn-CS" altLang="en-US" sz="2000" b="1">
                <a:solidFill>
                  <a:srgbClr val="FF0000"/>
                </a:solidFill>
                <a:latin typeface="+mj-lt"/>
              </a:rPr>
              <a:t>digitalne slike</a:t>
            </a:r>
            <a:r>
              <a:rPr lang="sr-Latn-CS" altLang="en-US" sz="2000">
                <a:latin typeface="+mj-lt"/>
              </a:rPr>
              <a:t> </a:t>
            </a:r>
            <a:r>
              <a:rPr lang="en-US" altLang="en-US" sz="2000">
                <a:latin typeface="+mj-lt"/>
              </a:rPr>
              <a:t>kojem se mogu</a:t>
            </a:r>
            <a:r>
              <a:rPr lang="sr-Latn-CS" altLang="en-US" sz="2000">
                <a:latin typeface="+mj-lt"/>
              </a:rPr>
              <a:t>:</a:t>
            </a:r>
            <a:r>
              <a:rPr lang="en-US" altLang="en-US" sz="2000">
                <a:latin typeface="+mj-lt"/>
              </a:rPr>
              <a:t> </a:t>
            </a:r>
            <a:endParaRPr lang="sr-Latn-CS" altLang="en-US" sz="2000">
              <a:latin typeface="+mj-lt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000">
                <a:latin typeface="+mj-lt"/>
              </a:rPr>
              <a:t>dati </a:t>
            </a:r>
            <a:r>
              <a:rPr lang="sr-Latn-CS" altLang="en-US" sz="2000">
                <a:latin typeface="+mj-lt"/>
              </a:rPr>
              <a:t>boja </a:t>
            </a:r>
            <a:r>
              <a:rPr lang="en-US" altLang="en-US" sz="2000">
                <a:latin typeface="+mj-lt"/>
              </a:rPr>
              <a:t>i druge osobine, ili </a:t>
            </a:r>
            <a:endParaRPr lang="sr-Latn-CS" altLang="en-US" sz="2000">
              <a:latin typeface="+mj-lt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000">
                <a:latin typeface="+mj-lt"/>
              </a:rPr>
              <a:t>koji se može obrađivati.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sr-Latn-CS" altLang="en-US" sz="2000">
              <a:latin typeface="+mj-lt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Za crno - bijelu sliku</a:t>
            </a:r>
            <a:r>
              <a:rPr lang="sr-Latn-CS" altLang="en-US" sz="2000">
                <a:latin typeface="+mj-lt"/>
              </a:rPr>
              <a:t> </a:t>
            </a:r>
            <a:r>
              <a:rPr lang="en-US" altLang="en-US" sz="2000">
                <a:latin typeface="+mj-lt"/>
              </a:rPr>
              <a:t>svakom pikselu je potreban samo jedan </a:t>
            </a: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bit</a:t>
            </a:r>
            <a:r>
              <a:rPr lang="en-US" altLang="en-US" sz="2000">
                <a:latin typeface="+mj-lt"/>
              </a:rPr>
              <a:t> za prikaz dvije boje (</a:t>
            </a:r>
            <a:r>
              <a:rPr lang="en-US" altLang="en-US" sz="2000" b="1">
                <a:latin typeface="+mj-lt"/>
              </a:rPr>
              <a:t>0 -crno</a:t>
            </a:r>
            <a:r>
              <a:rPr lang="en-US" altLang="en-US" sz="2000">
                <a:latin typeface="+mj-lt"/>
              </a:rPr>
              <a:t>, </a:t>
            </a: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1-bijelo</a:t>
            </a:r>
            <a:r>
              <a:rPr lang="en-US" altLang="en-US" sz="2000">
                <a:latin typeface="+mj-lt"/>
              </a:rPr>
              <a:t>). </a:t>
            </a:r>
            <a:endParaRPr lang="sr-Latn-CS" altLang="en-US" sz="2000" b="1">
              <a:latin typeface="+mj-lt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000" u="sng">
                <a:latin typeface="+mj-lt"/>
              </a:rPr>
              <a:t>Za prikaz 256 nivoa sivog</a:t>
            </a:r>
            <a:r>
              <a:rPr lang="en-US" altLang="en-US" sz="2000">
                <a:latin typeface="+mj-lt"/>
              </a:rPr>
              <a:t> (od crnog do bijelog), za sive slike, zahijteva se    </a:t>
            </a:r>
            <a:r>
              <a:rPr lang="en-US" altLang="en-US" sz="2000" u="sng">
                <a:latin typeface="+mj-lt"/>
              </a:rPr>
              <a:t>8 bita po pikselu.</a:t>
            </a:r>
            <a:r>
              <a:rPr lang="en-US" altLang="en-US" sz="2000">
                <a:latin typeface="+mj-lt"/>
              </a:rPr>
              <a:t> </a:t>
            </a:r>
            <a:endParaRPr lang="sr-Latn-CS" altLang="en-US" sz="2000">
              <a:latin typeface="+mj-lt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000" b="1">
                <a:latin typeface="+mj-lt"/>
              </a:rPr>
              <a:t>Slike u boji zahtijevaju 8 bita/pixelu</a:t>
            </a:r>
            <a:r>
              <a:rPr lang="en-US" altLang="en-US" sz="2000">
                <a:latin typeface="+mj-lt"/>
              </a:rPr>
              <a:t> za svaku od tri osnovne komponente boje (</a:t>
            </a:r>
            <a:r>
              <a:rPr lang="en-US" altLang="en-US" sz="2000">
                <a:solidFill>
                  <a:srgbClr val="FF0000"/>
                </a:solidFill>
                <a:latin typeface="+mj-lt"/>
              </a:rPr>
              <a:t>crvena</a:t>
            </a:r>
            <a:r>
              <a:rPr lang="en-US" altLang="en-US" sz="2000">
                <a:latin typeface="+mj-lt"/>
              </a:rPr>
              <a:t>, </a:t>
            </a:r>
            <a:r>
              <a:rPr lang="en-US" altLang="en-US" sz="2000">
                <a:solidFill>
                  <a:srgbClr val="009900"/>
                </a:solidFill>
                <a:latin typeface="+mj-lt"/>
              </a:rPr>
              <a:t>zelena</a:t>
            </a:r>
            <a:r>
              <a:rPr lang="en-US" altLang="en-US" sz="2000">
                <a:latin typeface="+mj-lt"/>
              </a:rPr>
              <a:t> i </a:t>
            </a:r>
            <a:r>
              <a:rPr lang="en-US" altLang="en-US" sz="2000">
                <a:solidFill>
                  <a:srgbClr val="3333FF"/>
                </a:solidFill>
                <a:latin typeface="+mj-lt"/>
              </a:rPr>
              <a:t>plava</a:t>
            </a:r>
            <a:r>
              <a:rPr lang="en-US" altLang="en-US" sz="2000">
                <a:latin typeface="+mj-lt"/>
              </a:rPr>
              <a:t>) odnosno 24 bita/pixelu.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pixel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73788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38600"/>
          </a:xfrm>
        </p:spPr>
        <p:txBody>
          <a:bodyPr>
            <a:normAutofit/>
          </a:bodyPr>
          <a:lstStyle/>
          <a:p>
            <a:pPr algn="just"/>
            <a:r>
              <a:rPr lang="vi-VN" sz="2000" b="1">
                <a:latin typeface="Calibri" panose="020F0502020204030204" pitchFamily="34" charset="0"/>
                <a:cs typeface="Calibri" panose="020F0502020204030204" pitchFamily="34" charset="0"/>
              </a:rPr>
              <a:t>MPEG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 (eng. </a:t>
            </a:r>
            <a:r>
              <a:rPr lang="vi-VN" sz="2000" i="1">
                <a:latin typeface="Calibri" panose="020F0502020204030204" pitchFamily="34" charset="0"/>
                <a:cs typeface="Calibri" panose="020F0502020204030204" pitchFamily="34" charset="0"/>
              </a:rPr>
              <a:t>Motion Pictures Experts Group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) predstavlja normu za sažimanje pokretnih slika, odnosno videa (''motion picture compression'').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Temelji se na JPEG normi za sažimanje nepokretnih slika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, odnosno na poredjenjem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slika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 postevljenih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u nizu. 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Normom je predviđeno samo zapisivanje razlika između dvij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uzastopn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slik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Ovaj format k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oristi se činjenicom da su slike, koje slijede jedna za drugom, a dio su nekog videa, u mnogo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čemu slične.Nedostaci se sastoje u tome što je potrebno puno proračuna za obnavljanje kompresovane sekvence (filmskih kadrova povezanih u cjelinu), vrlo je teško editovati MPEG sekvencu na nivou pojedine sličice.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Ekstenzija dana MPEG datotekama je </a:t>
            </a:r>
            <a:r>
              <a:rPr lang="vi-VN" sz="20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.mpg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MPEG</a:t>
            </a:r>
            <a:endParaRPr lang="en-US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59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434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Omogućava </a:t>
            </a:r>
            <a:r>
              <a:rPr lang="sr-Latn-ME" sz="2000"/>
              <a:t>kompresiju</a:t>
            </a:r>
            <a:r>
              <a:rPr lang="en-US" sz="2000"/>
              <a:t> zvučnih zapisa. Čak </a:t>
            </a:r>
            <a:r>
              <a:rPr lang="sr-Latn-ME" sz="2000"/>
              <a:t>i </a:t>
            </a:r>
            <a:r>
              <a:rPr lang="en-US" sz="2000"/>
              <a:t>do </a:t>
            </a:r>
            <a:r>
              <a:rPr lang="sr-Latn-ME" sz="2000"/>
              <a:t>odnosa</a:t>
            </a:r>
            <a:r>
              <a:rPr lang="en-US" sz="2000"/>
              <a:t> 1:100 moguće </a:t>
            </a:r>
            <a:r>
              <a:rPr lang="sr-Latn-ME" sz="2000"/>
              <a:t>je</a:t>
            </a:r>
            <a:r>
              <a:rPr lang="en-US" sz="2000"/>
              <a:t> zadržavanje relativno visok</a:t>
            </a:r>
            <a:r>
              <a:rPr lang="sr-Latn-ME" sz="2000"/>
              <a:t>og</a:t>
            </a:r>
            <a:r>
              <a:rPr lang="en-US" sz="2000"/>
              <a:t> kvalitet</a:t>
            </a:r>
            <a:r>
              <a:rPr lang="sr-Latn-ME" sz="2000"/>
              <a:t>a</a:t>
            </a:r>
            <a:r>
              <a:rPr lang="en-US" sz="2000"/>
              <a:t> zvučnog zapisa. </a:t>
            </a:r>
            <a:endParaRPr lang="sr-Latn-ME" sz="2000"/>
          </a:p>
          <a:p>
            <a:pPr algn="just"/>
            <a:r>
              <a:rPr lang="en-US" sz="2000"/>
              <a:t>Ekstenzija koji datoteka dobiva u ovom MPEG-u je .mp3.</a:t>
            </a:r>
            <a:endParaRPr lang="sr-Latn-ME" sz="2000"/>
          </a:p>
          <a:p>
            <a:pPr algn="just"/>
            <a:r>
              <a:rPr lang="en-US" sz="2000"/>
              <a:t>MP3 format vjero</a:t>
            </a:r>
            <a:r>
              <a:rPr lang="sr-Latn-ME" sz="2000"/>
              <a:t>v</a:t>
            </a:r>
            <a:r>
              <a:rPr lang="en-US" sz="2000"/>
              <a:t>atno je najrašireniji oblik kompresije zvučnog zapisa na Internetu. </a:t>
            </a:r>
            <a:endParaRPr lang="sr-Latn-ME" sz="2000"/>
          </a:p>
          <a:p>
            <a:pPr algn="just"/>
            <a:r>
              <a:rPr lang="sr-Latn-ME" sz="2000"/>
              <a:t>Muzika</a:t>
            </a:r>
            <a:r>
              <a:rPr lang="en-US" sz="2000"/>
              <a:t> se komprim</a:t>
            </a:r>
            <a:r>
              <a:rPr lang="sr-Latn-ME" sz="2000"/>
              <a:t>uje</a:t>
            </a:r>
            <a:r>
              <a:rPr lang="en-US" sz="2000"/>
              <a:t> da bi zauzela manje resursa, a posredno da bi je bilo lakše i brže prenositi raznim medijima (CD-ima na kojima se nalazi daleko više </a:t>
            </a:r>
            <a:r>
              <a:rPr lang="sr-Latn-ME" sz="2000"/>
              <a:t>muzike</a:t>
            </a:r>
            <a:r>
              <a:rPr lang="en-US" sz="2000"/>
              <a:t> ili putem Interneta), tj. da bi se mogla koristiti u mp3</a:t>
            </a:r>
            <a:r>
              <a:rPr lang="sr-Latn-ME" sz="2000"/>
              <a:t> radijima.</a:t>
            </a:r>
          </a:p>
          <a:p>
            <a:pPr algn="just"/>
            <a:r>
              <a:rPr lang="en-US" sz="2000"/>
              <a:t>MP3 kao i svaka druga kompresija radi na principu izostavljanja podataka iz datoteke, ipak j</a:t>
            </a:r>
            <a:r>
              <a:rPr lang="sr-Latn-ME" sz="2000"/>
              <a:t>e</a:t>
            </a:r>
            <a:r>
              <a:rPr lang="en-US" sz="2000"/>
              <a:t> čineći subjektivno identičnom - iz njih se uklanjaju djelovi koje ljudsko uho ne registr</a:t>
            </a:r>
            <a:r>
              <a:rPr lang="sr-Latn-ME" sz="2000"/>
              <a:t>uje</a:t>
            </a:r>
            <a:r>
              <a:rPr lang="en-US" sz="2000"/>
              <a:t> temeljem opsežnih istraživanja na polju psihoakustike.</a:t>
            </a:r>
            <a:r>
              <a:rPr lang="sr-Latn-ME" sz="2000"/>
              <a:t> </a:t>
            </a:r>
            <a:r>
              <a:rPr lang="sr-Latn-ME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čovjek čuje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sr-Latn-ME" sz="20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MPEG Audio Layer 3</a:t>
            </a:r>
            <a:endParaRPr lang="en-US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36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276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/>
              <a:t>Ljudsko se uho sastoji od tri dijela: vanjskog, srednjeg i unutrašnjeg uha.</a:t>
            </a:r>
          </a:p>
          <a:p>
            <a:pPr algn="just"/>
            <a:r>
              <a:rPr lang="en-US" sz="2000"/>
              <a:t>Zvu</a:t>
            </a:r>
            <a:r>
              <a:rPr lang="sr-Latn-ME" sz="2000"/>
              <a:t>čni vod</a:t>
            </a:r>
            <a:r>
              <a:rPr lang="en-US" sz="2000"/>
              <a:t>, čiji početak vidimo u uš</a:t>
            </a:r>
            <a:r>
              <a:rPr lang="sr-Latn-ME" sz="2000"/>
              <a:t>noj školjki</a:t>
            </a:r>
            <a:r>
              <a:rPr lang="en-US" sz="2000"/>
              <a:t>, završava</a:t>
            </a:r>
            <a:r>
              <a:rPr lang="sr-Latn-ME" sz="2000"/>
              <a:t> se</a:t>
            </a:r>
            <a:r>
              <a:rPr lang="en-US" sz="2000"/>
              <a:t> bubnjićem (membrana tympani) koji je granica prema srednjem uhu. Bubnjić svojim pomicanjem prenosi zvučni </a:t>
            </a:r>
            <a:r>
              <a:rPr lang="sr-Latn-ME" sz="2000"/>
              <a:t>talas </a:t>
            </a:r>
            <a:r>
              <a:rPr lang="en-US" sz="2000"/>
              <a:t>na s</a:t>
            </a:r>
            <a:r>
              <a:rPr lang="sr-Latn-ME" sz="2000"/>
              <a:t>astav</a:t>
            </a:r>
            <a:r>
              <a:rPr lang="en-US" sz="2000"/>
              <a:t> koščica (malleus-čekić, incus-nakovanj, stapes-stremen) koje pripadaju srednjem uhu. Te koščice provode dalje zvučni </a:t>
            </a:r>
            <a:r>
              <a:rPr lang="sr-Latn-ME" sz="2000"/>
              <a:t>talas</a:t>
            </a:r>
            <a:r>
              <a:rPr lang="en-US" sz="2000"/>
              <a:t> do unutrašnjeg uha. Ono se sastoji od dva funkcionalno različita dijela.</a:t>
            </a:r>
            <a:r>
              <a:rPr lang="sr-Latn-ME" sz="2000"/>
              <a:t> </a:t>
            </a:r>
            <a:r>
              <a:rPr lang="en-US" sz="2000"/>
              <a:t>To su tri polukružna kanala (canales semicirculares) koji sudjeluju u formiranju</a:t>
            </a:r>
            <a:r>
              <a:rPr lang="sr-Latn-ME" sz="2000"/>
              <a:t> </a:t>
            </a:r>
            <a:r>
              <a:rPr lang="en-US" sz="2000"/>
              <a:t>ravnoteže i</a:t>
            </a:r>
            <a:r>
              <a:rPr lang="sr-Latn-ME" sz="2000"/>
              <a:t> </a:t>
            </a:r>
            <a:r>
              <a:rPr lang="en-US" sz="2000"/>
              <a:t>stanicama koje imaju sposobnost "prevesti" zvučne </a:t>
            </a:r>
            <a:r>
              <a:rPr lang="sr-Latn-ME" sz="2000"/>
              <a:t>talase</a:t>
            </a:r>
            <a:r>
              <a:rPr lang="en-US" sz="2000"/>
              <a:t> u električne impulse. Te impulse slušni živac (nervus statoacusticus) prenosi do mozga, a mi ih u krajnjem ishodu doživljavamo kao zvuk.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 </a:t>
            </a:r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čovjek čuje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65209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o\Desktop\slik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866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648200"/>
          </a:xfrm>
        </p:spPr>
        <p:txBody>
          <a:bodyPr>
            <a:noAutofit/>
          </a:bodyPr>
          <a:lstStyle/>
          <a:p>
            <a:pPr algn="just"/>
            <a:r>
              <a:rPr lang="en-US" sz="2000">
                <a:latin typeface="+mj-lt"/>
              </a:rPr>
              <a:t>Zvukovi koje naše uho čuje različitih su visina (frekvencija). </a:t>
            </a:r>
            <a:endParaRPr lang="sr-Latn-ME" sz="2000">
              <a:latin typeface="+mj-lt"/>
            </a:endParaRPr>
          </a:p>
          <a:p>
            <a:pPr algn="just"/>
            <a:r>
              <a:rPr lang="en-US" sz="2000">
                <a:latin typeface="+mj-lt"/>
              </a:rPr>
              <a:t>Pojedine frekvencije zvučnog </a:t>
            </a:r>
            <a:r>
              <a:rPr lang="sr-Latn-ME" sz="2000">
                <a:latin typeface="+mj-lt"/>
              </a:rPr>
              <a:t>talasa</a:t>
            </a:r>
            <a:r>
              <a:rPr lang="en-US" sz="2000">
                <a:latin typeface="+mj-lt"/>
              </a:rPr>
              <a:t> podražavaju samo one osjetilne stanice koje se nalaze na specifičnim mjestima unutar pužnice</a:t>
            </a:r>
            <a:r>
              <a:rPr lang="sr-Latn-ME" sz="2000">
                <a:latin typeface="+mj-lt"/>
              </a:rPr>
              <a:t>,</a:t>
            </a:r>
            <a:r>
              <a:rPr lang="en-US" sz="2000">
                <a:latin typeface="+mj-lt"/>
              </a:rPr>
              <a:t> što znači da uho praktično radi spektralnu analizu, pri čemu se amplituda doživljava kao glasnoća.</a:t>
            </a:r>
            <a:endParaRPr lang="sr-Latn-ME" sz="2000">
              <a:latin typeface="+mj-lt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Prostorni položaj izvora zvuka (lijevo/desno) određuje se na temelju različitih signala koji dolaze do lijevog i desnog uha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Maksimalna vremenska razlika u dolasku zvuka do lijevog i desnog uha je 0.7 do 0.8 ms. To je slučaj kada se izvor zvuka nalazi pod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uglom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od 90°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(ili 270°) u odnosu na slušača. 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Položaj ispred/iza možemo odrediti zahvaljujući obliku i položaju ušnih školjki. 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C:\Users\Marko\Desktop\slik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35698"/>
            <a:ext cx="51054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512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0480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Sažimanje podataka bez gubitka (eng. lossless compression) način je sažimanja kod kojeg ne dolazi do gubitka podataka i kvalitet</a:t>
            </a:r>
            <a:r>
              <a:rPr lang="sr-Latn-ME" sz="2000"/>
              <a:t>a</a:t>
            </a:r>
            <a:r>
              <a:rPr lang="en-US" sz="2000"/>
              <a:t> informacija, što znači da se u cjelosti </a:t>
            </a:r>
            <a:r>
              <a:rPr lang="sr-Latn-ME" sz="2000"/>
              <a:t>snima</a:t>
            </a:r>
            <a:r>
              <a:rPr lang="en-US" sz="2000"/>
              <a:t> polazni informacijski sadržaj.</a:t>
            </a:r>
            <a:endParaRPr lang="sr-Latn-ME" sz="2000"/>
          </a:p>
          <a:p>
            <a:pPr algn="just"/>
            <a:r>
              <a:rPr lang="en-US" sz="2000"/>
              <a:t>Postupak je u potpunosti reverzibilan, što znači da datoteka komprimirana ovim načinom sažimanja, kada se dekomprimira, potpuno odgovara izvoru (originalnoj</a:t>
            </a:r>
            <a:r>
              <a:rPr lang="sr-Latn-ME" sz="2000"/>
              <a:t> </a:t>
            </a:r>
            <a:r>
              <a:rPr lang="en-US" sz="2000"/>
              <a:t>datoteci).</a:t>
            </a:r>
            <a:endParaRPr lang="sr-Latn-ME" sz="2000"/>
          </a:p>
          <a:p>
            <a:pPr algn="just"/>
            <a:r>
              <a:rPr lang="en-US" sz="2000"/>
              <a:t>Komprimiranje bez gubitaka/umanjenja informacijskog sadržaja mora se koristiti u onim slučajevima kod kojih je svaki bit polaznog sadržaja neophodan da bi taj sadržaj bio upotrebljiv.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Nezaboravljivi postupci sažimanja          (bez gubitaka)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0065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981200"/>
          </a:xfrm>
        </p:spPr>
        <p:txBody>
          <a:bodyPr>
            <a:normAutofit/>
          </a:bodyPr>
          <a:lstStyle/>
          <a:p>
            <a:r>
              <a:rPr lang="en-US" sz="2000"/>
              <a:t>NORME ZA NEZABORAVLJIVO SAŽIMANJE:</a:t>
            </a:r>
            <a:endParaRPr lang="sr-Latn-ME" sz="2000"/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RLE (eng. Run Length Encoding)</a:t>
            </a:r>
            <a:endParaRPr lang="sr-Latn-ME" sz="2000" b="1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Huffmanov postupak</a:t>
            </a:r>
            <a:endParaRPr lang="sr-Latn-ME" sz="2000" b="1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Lempel </a:t>
            </a:r>
          </a:p>
        </p:txBody>
      </p:sp>
    </p:spTree>
    <p:extLst>
      <p:ext uri="{BB962C8B-B14F-4D97-AF65-F5344CB8AC3E}">
        <p14:creationId xmlns:p14="http://schemas.microsoft.com/office/powerpoint/2010/main" val="146608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Sažimanje podataka ili kompresija (engl. </a:t>
            </a:r>
            <a:r>
              <a:rPr lang="en-US" sz="2000" i="1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vi-VN" sz="2000" i="1">
                <a:latin typeface="Calibri" panose="020F0502020204030204" pitchFamily="34" charset="0"/>
                <a:cs typeface="Calibri" panose="020F0502020204030204" pitchFamily="34" charset="0"/>
              </a:rPr>
              <a:t>ata </a:t>
            </a:r>
            <a:r>
              <a:rPr lang="en-US" sz="2000" i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vi-VN" sz="2000" i="1">
                <a:latin typeface="Calibri" panose="020F0502020204030204" pitchFamily="34" charset="0"/>
                <a:cs typeface="Calibri" panose="020F0502020204030204" pitchFamily="34" charset="0"/>
              </a:rPr>
              <a:t>ompression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) je proces smanjivanja potrebnog fizičkog prostora za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smje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štanje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podataka kroz korištenje određenih metoda za zabilježavanje podataka.</a:t>
            </a:r>
            <a:endParaRPr lang="sr-Latn-ME" sz="2000"/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Osnovna jedinica obrade je datoteka i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zavisno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o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tip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datoteke unutar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 same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datoteke se pojavljuju određena ponavljanja koj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je moguće na medij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umu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smještanje podataka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zapisati samo jednom i onda samo zabilježiti gdje se ponavljanje još javlja. Na taj način moguće je znatno smanjiti potreban prostor za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snimanje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što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zavisi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o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struktur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i vrst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datoteke.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/>
              <a:t>Najjednostavniji način ko</a:t>
            </a:r>
            <a:r>
              <a:rPr lang="sr-Latn-ME" sz="2000"/>
              <a:t>jim bi se to moglo objasniti je uz pomoć</a:t>
            </a:r>
            <a:r>
              <a:rPr lang="en-US" sz="2000"/>
              <a:t> rečenic</a:t>
            </a:r>
            <a:r>
              <a:rPr lang="sr-Latn-ME" sz="2000"/>
              <a:t>e</a:t>
            </a:r>
            <a:r>
              <a:rPr lang="en-US" sz="2000"/>
              <a:t>: </a:t>
            </a:r>
            <a:r>
              <a:rPr lang="en-US" sz="20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Kompresija podataka je postupak sažimanja jedne ili više datoteka u jednu, koja bi u pravilu trebala biti manja od početne odnosno početnih datoteka.</a:t>
            </a:r>
            <a:endParaRPr lang="sr-Latn-ME" sz="2000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6664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971800"/>
          </a:xfrm>
        </p:spPr>
        <p:txBody>
          <a:bodyPr>
            <a:normAutofit/>
          </a:bodyPr>
          <a:lstStyle/>
          <a:p>
            <a:pPr algn="just"/>
            <a:r>
              <a:rPr lang="en-US" sz="2000" b="1"/>
              <a:t>RLE</a:t>
            </a:r>
            <a:r>
              <a:rPr lang="en-US" sz="2000"/>
              <a:t> (eng. </a:t>
            </a:r>
            <a:r>
              <a:rPr lang="en-US" sz="2000" i="1"/>
              <a:t>run lenght encoding</a:t>
            </a:r>
            <a:r>
              <a:rPr lang="en-US" sz="2000"/>
              <a:t>)</a:t>
            </a:r>
            <a:r>
              <a:rPr lang="sr-Latn-ME" sz="2000"/>
              <a:t> </a:t>
            </a:r>
            <a:r>
              <a:rPr lang="en-US" sz="2000"/>
              <a:t>-</a:t>
            </a:r>
            <a:r>
              <a:rPr lang="sr-Latn-ME" sz="2000"/>
              <a:t> </a:t>
            </a:r>
            <a:r>
              <a:rPr lang="en-US" sz="2000"/>
              <a:t>je vrlo jednostavna metoda koja koristi činjenicu da se u mnogim datotekama često nalazi niz istih znakova koji se pojavljivaju te se nastoji njih zamjeniti specijalnim znakovima ili kodom.</a:t>
            </a:r>
            <a:endParaRPr lang="sr-Latn-ME" sz="2000"/>
          </a:p>
          <a:p>
            <a:pPr algn="just"/>
            <a:r>
              <a:rPr lang="en-US" sz="2000"/>
              <a:t>Značajne karakteristike RLE-a su: lako se implementira, software-ski ili hardware-ski, vrlo je brzo, lako se provjerava, ali ima ograničene mogućnosti kompresije,</a:t>
            </a:r>
            <a:r>
              <a:rPr lang="sr-Latn-ME" sz="2000"/>
              <a:t> </a:t>
            </a:r>
            <a:r>
              <a:rPr lang="en-US" sz="2000"/>
              <a:t>jer postoji vrlo malo uzastopnih ponavljanja istog znaka u podacima, dakle nije baš djelotvoran.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ME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RLE</a:t>
            </a:r>
            <a:endParaRPr lang="en-US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arko\Desktop\slik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4267200"/>
            <a:ext cx="8229599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416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Algoritam se temelji na osnovi izgradnje binarnog stabla, gdje se svakom elementu tog stabla pridružuje nova kodna riječ određena pozicijom znaka u stablu. 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Najčešće ponavljani znak postaje kor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jen stabla i njemu se pridružuje najkraća kodna riječ, dok kodna riječ najređe ponavljanog znaka može biti i dvostruko duža od samog znaka.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Huffmanov postupak</a:t>
            </a:r>
          </a:p>
        </p:txBody>
      </p:sp>
      <p:pic>
        <p:nvPicPr>
          <p:cNvPr id="4098" name="Picture 2" descr="C:\Users\Marko\Desktop\slik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66" y="3733800"/>
            <a:ext cx="8077200" cy="259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613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Lempel-Ziv postupak pripisuje kodove čitavim nizovima znakova pa dugački niz znakova zamjenimo jednim kodom, pri čemu imamo tablicu ili riječnik kodova. 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S obzirom da kodira skupine znakova, možemo za njega reći da je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djelotvornost povećana u odnosu na ostale postupke. </a:t>
            </a:r>
            <a:b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Lempel – ziv postupak</a:t>
            </a:r>
          </a:p>
        </p:txBody>
      </p:sp>
      <p:pic>
        <p:nvPicPr>
          <p:cNvPr id="5122" name="Picture 2" descr="C:\Users\Marko\Desktop\slik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352800"/>
            <a:ext cx="716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09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PRIMJER</a:t>
            </a:r>
            <a:r>
              <a:rPr lang="en-US" sz="2000"/>
              <a:t>: </a:t>
            </a:r>
            <a:r>
              <a:rPr lang="sr-Latn-ME" sz="2000"/>
              <a:t>N</a:t>
            </a:r>
            <a:r>
              <a:rPr lang="en-US" sz="2000"/>
              <a:t>iz</a:t>
            </a:r>
            <a:r>
              <a:rPr lang="sr-Latn-ME" sz="2000"/>
              <a:t> </a:t>
            </a:r>
            <a:r>
              <a:rPr lang="en-US" sz="2000"/>
              <a:t>BBBBBBBBBB koji</a:t>
            </a:r>
            <a:r>
              <a:rPr lang="sr-Latn-ME" sz="2000"/>
              <a:t> </a:t>
            </a:r>
            <a:r>
              <a:rPr lang="en-US" sz="2000"/>
              <a:t>zauz</a:t>
            </a:r>
            <a:r>
              <a:rPr lang="sr-Latn-ME" sz="2000"/>
              <a:t>ima</a:t>
            </a:r>
            <a:r>
              <a:rPr lang="en-US" sz="2000"/>
              <a:t> 10 bajta u memoriji</a:t>
            </a:r>
            <a:r>
              <a:rPr lang="sr-Latn-ME" sz="2000"/>
              <a:t>,</a:t>
            </a:r>
            <a:r>
              <a:rPr lang="en-US" sz="2000"/>
              <a:t> zapisa</a:t>
            </a:r>
            <a:r>
              <a:rPr lang="sr-Latn-ME" sz="2000"/>
              <a:t>t ćemo </a:t>
            </a:r>
            <a:r>
              <a:rPr lang="en-US" sz="2000"/>
              <a:t>kao 10B što bi zauzimalo samo 3 bajta,</a:t>
            </a:r>
            <a:r>
              <a:rPr lang="sr-Latn-ME" sz="2000"/>
              <a:t> i time bi izvršili </a:t>
            </a:r>
            <a:r>
              <a:rPr lang="en-US" sz="2000"/>
              <a:t>saž</a:t>
            </a:r>
            <a:r>
              <a:rPr lang="sr-Latn-ME" sz="2000"/>
              <a:t>imanje odnosno kompresiju </a:t>
            </a:r>
            <a:r>
              <a:rPr lang="en-US" sz="2000"/>
              <a:t>podat</a:t>
            </a:r>
            <a:r>
              <a:rPr lang="sr-Latn-ME" sz="2000"/>
              <a:t>a</a:t>
            </a:r>
            <a:r>
              <a:rPr lang="en-US" sz="2000"/>
              <a:t>k</a:t>
            </a:r>
            <a:r>
              <a:rPr lang="sr-Latn-ME" sz="2000"/>
              <a:t>a</a:t>
            </a:r>
            <a:r>
              <a:rPr lang="en-US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097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9812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SVRHA:</a:t>
            </a:r>
            <a:endParaRPr lang="sr-Latn-ME" sz="2000"/>
          </a:p>
          <a:p>
            <a:pPr marL="457200" indent="-457200" algn="just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Ušteda prostora u memoriji</a:t>
            </a:r>
            <a:endParaRPr lang="sr-Latn-ME" sz="2000" b="1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Ušteda vremena prenosa velike količine podataka na daljinu.</a:t>
            </a:r>
          </a:p>
          <a:p>
            <a:pPr marL="0" indent="0">
              <a:buNone/>
            </a:pPr>
            <a:br>
              <a:rPr lang="en-US" sz="2000"/>
            </a:br>
            <a:endParaRPr lang="en-US" sz="200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Svrha i postupci sažimanja</a:t>
            </a:r>
            <a:endParaRPr lang="en-US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664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5908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ME" sz="2000"/>
              <a:t>POSTUPCI</a:t>
            </a:r>
            <a:r>
              <a:rPr lang="en-US" sz="2000"/>
              <a:t>:</a:t>
            </a:r>
            <a:endParaRPr lang="sr-Latn-ME" sz="2000"/>
          </a:p>
          <a:p>
            <a:pPr marL="457200" indent="-457200" algn="just">
              <a:buFont typeface="+mj-lt"/>
              <a:buAutoNum type="arabicPeriod"/>
            </a:pPr>
            <a:r>
              <a:rPr lang="sr-Latn-ME" sz="2000" b="1">
                <a:solidFill>
                  <a:srgbClr val="FF0000"/>
                </a:solidFill>
              </a:rPr>
              <a:t>Zaboravljivi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sz="2000" b="1">
                <a:solidFill>
                  <a:srgbClr val="FF0000"/>
                </a:solidFill>
              </a:rPr>
              <a:t>Nezaboravljivi</a:t>
            </a:r>
            <a:endParaRPr lang="en-US" sz="2000" b="1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br>
              <a:rPr lang="en-US" sz="2000"/>
            </a:b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34701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ME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Zaboravljivi postupci sažimanja          (sa gubicima)</a:t>
            </a:r>
            <a:endParaRPr lang="en-US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95800"/>
          </a:xfrm>
        </p:spPr>
        <p:txBody>
          <a:bodyPr>
            <a:normAutofit/>
          </a:bodyPr>
          <a:lstStyle/>
          <a:p>
            <a:pPr algn="just"/>
            <a:r>
              <a:rPr lang="en-US" sz="2000" b="1"/>
              <a:t>Sažimanje podataka sa gubitcima </a:t>
            </a:r>
            <a:r>
              <a:rPr lang="en-US" sz="2000"/>
              <a:t>(eng. </a:t>
            </a:r>
            <a:r>
              <a:rPr lang="sr-Latn-ME" sz="2000" i="1"/>
              <a:t>L</a:t>
            </a:r>
            <a:r>
              <a:rPr lang="en-US" sz="2000" i="1"/>
              <a:t>ossy </a:t>
            </a:r>
            <a:r>
              <a:rPr lang="sr-Latn-ME" sz="2000" i="1"/>
              <a:t>C</a:t>
            </a:r>
            <a:r>
              <a:rPr lang="en-US" sz="2000" i="1"/>
              <a:t>ompression</a:t>
            </a:r>
            <a:r>
              <a:rPr lang="en-US" sz="2000"/>
              <a:t>) je način sažimanja podataka sa</a:t>
            </a:r>
            <a:r>
              <a:rPr lang="sr-Latn-ME" sz="2000"/>
              <a:t> </a:t>
            </a:r>
            <a:r>
              <a:rPr lang="en-US" sz="2000"/>
              <a:t>prihvatljivim gubicima.</a:t>
            </a:r>
            <a:r>
              <a:rPr lang="sr-Latn-ME" sz="2000"/>
              <a:t> </a:t>
            </a:r>
            <a:r>
              <a:rPr lang="en-US" sz="2000"/>
              <a:t>Kompr</a:t>
            </a:r>
            <a:r>
              <a:rPr lang="sr-Latn-ME" sz="2000"/>
              <a:t>esija </a:t>
            </a:r>
            <a:r>
              <a:rPr lang="en-US" sz="2000"/>
              <a:t>uz gubitak informacijskog sadržaja ne </a:t>
            </a:r>
            <a:r>
              <a:rPr lang="sr-Latn-ME" sz="2000"/>
              <a:t>temelji se na tome</a:t>
            </a:r>
            <a:r>
              <a:rPr lang="en-US" sz="2000"/>
              <a:t> da komprimirani zapis sadrži cjelokupan informacijski sadržaj ulaznih podataka nad kojima je izvršen</a:t>
            </a:r>
            <a:r>
              <a:rPr lang="sr-Latn-ME" sz="2000"/>
              <a:t>a</a:t>
            </a:r>
            <a:r>
              <a:rPr lang="en-US" sz="2000"/>
              <a:t> kompr</a:t>
            </a:r>
            <a:r>
              <a:rPr lang="sr-Latn-ME" sz="2000"/>
              <a:t>esija</a:t>
            </a:r>
            <a:r>
              <a:rPr lang="en-US" sz="2000"/>
              <a:t>, ali trebao bi sadržavati (tj. </a:t>
            </a:r>
            <a:r>
              <a:rPr lang="sr-Latn-ME" sz="2000"/>
              <a:t>snimiti</a:t>
            </a:r>
            <a:r>
              <a:rPr lang="en-US" sz="2000"/>
              <a:t>) "bitan dio" izvornog sadržaja tih podataka. </a:t>
            </a:r>
            <a:endParaRPr lang="sr-Latn-ME" sz="2000"/>
          </a:p>
          <a:p>
            <a:pPr algn="just"/>
            <a:r>
              <a:rPr lang="sr-Latn-ME" sz="2000"/>
              <a:t>D</a:t>
            </a:r>
            <a:r>
              <a:rPr lang="en-US" sz="2000"/>
              <a:t>ekomprimiranjem zapisa koji je nastao komprimiranjem uz gubitak informacijskog sadržaja, obično se ne dobi</a:t>
            </a:r>
            <a:r>
              <a:rPr lang="sr-Latn-ME" sz="2000"/>
              <a:t>j</a:t>
            </a:r>
            <a:r>
              <a:rPr lang="en-US" sz="2000"/>
              <a:t>a rezultat koji bi bio identičan polaznom informacijskom sadržaju</a:t>
            </a:r>
            <a:r>
              <a:rPr lang="sr-Latn-ME" sz="2000"/>
              <a:t>, </a:t>
            </a:r>
            <a:r>
              <a:rPr lang="en-US" sz="2000"/>
              <a:t>ali da bi neka metoda kompr</a:t>
            </a:r>
            <a:r>
              <a:rPr lang="sr-Latn-ME" sz="2000"/>
              <a:t>esije</a:t>
            </a:r>
            <a:r>
              <a:rPr lang="en-US" sz="2000"/>
              <a:t> </a:t>
            </a:r>
            <a:r>
              <a:rPr lang="sr-Latn-ME" sz="2000"/>
              <a:t>        </a:t>
            </a:r>
            <a:r>
              <a:rPr lang="en-US" sz="2000"/>
              <a:t>(i dekomprimiranja) bila prihvatljiva, taj proces - uprkos gubitku nekih informacijskih sadržaja - mora </a:t>
            </a:r>
            <a:r>
              <a:rPr lang="sr-Latn-ME" sz="2000"/>
              <a:t>snimiti</a:t>
            </a:r>
            <a:r>
              <a:rPr lang="en-US" sz="2000"/>
              <a:t> "bitne elemente" polaznog sadržaja.</a:t>
            </a:r>
            <a:endParaRPr lang="sr-Latn-ME" sz="2000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916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algn="just"/>
            <a:r>
              <a:rPr lang="en-US" sz="2000"/>
              <a:t>Zaboravljvi postupci </a:t>
            </a:r>
            <a:r>
              <a:rPr lang="sr-Latn-ME" sz="2000"/>
              <a:t>kompresije</a:t>
            </a:r>
            <a:r>
              <a:rPr lang="en-US" sz="2000"/>
              <a:t> omoguć</a:t>
            </a:r>
            <a:r>
              <a:rPr lang="sr-Latn-ME" sz="2000"/>
              <a:t>ava</a:t>
            </a:r>
            <a:r>
              <a:rPr lang="en-US" sz="2000"/>
              <a:t>ju djel</a:t>
            </a:r>
            <a:r>
              <a:rPr lang="sr-Latn-ME" sz="2000"/>
              <a:t>i</a:t>
            </a:r>
            <a:r>
              <a:rPr lang="en-US" sz="2000"/>
              <a:t>mično obnavljanje početnog podatka.</a:t>
            </a:r>
            <a:r>
              <a:rPr lang="sr-Latn-ME" sz="2000"/>
              <a:t> </a:t>
            </a:r>
            <a:r>
              <a:rPr lang="en-US" sz="2000"/>
              <a:t>Tim postupkom </a:t>
            </a:r>
            <a:r>
              <a:rPr lang="sr-Latn-ME" sz="2000"/>
              <a:t>kompresija</a:t>
            </a:r>
            <a:r>
              <a:rPr lang="en-US" sz="2000"/>
              <a:t> može biti i desetak puta bolj</a:t>
            </a:r>
            <a:r>
              <a:rPr lang="sr-Latn-ME" sz="2000"/>
              <a:t>a</a:t>
            </a:r>
            <a:r>
              <a:rPr lang="en-US" sz="2000"/>
              <a:t>.</a:t>
            </a:r>
            <a:r>
              <a:rPr lang="sr-Latn-ME" sz="2000"/>
              <a:t> </a:t>
            </a:r>
            <a:r>
              <a:rPr lang="en-US" sz="2000"/>
              <a:t>Najčešće se upotrebljava kod </a:t>
            </a:r>
            <a:r>
              <a:rPr lang="sr-Latn-ME" sz="2000"/>
              <a:t>kompresije</a:t>
            </a:r>
            <a:r>
              <a:rPr lang="en-US" sz="2000"/>
              <a:t> slik</a:t>
            </a:r>
            <a:r>
              <a:rPr lang="sr-Latn-ME" sz="2000"/>
              <a:t>e</a:t>
            </a:r>
            <a:r>
              <a:rPr lang="en-US" sz="2000"/>
              <a:t> i video zapisa (multimedija). </a:t>
            </a:r>
            <a:endParaRPr lang="sr-Latn-ME" sz="2000"/>
          </a:p>
          <a:p>
            <a:pPr algn="just"/>
            <a:r>
              <a:rPr lang="en-US" sz="2000"/>
              <a:t>Kompresijom u ove (i slične) formate, dobi</a:t>
            </a:r>
            <a:r>
              <a:rPr lang="sr-Latn-ME" sz="2000"/>
              <a:t>j</a:t>
            </a:r>
            <a:r>
              <a:rPr lang="en-US" sz="2000"/>
              <a:t>a se datoteka manje veličine, ali i manje</a:t>
            </a:r>
            <a:r>
              <a:rPr lang="sr-Latn-ME" sz="2000"/>
              <a:t>g</a:t>
            </a:r>
            <a:r>
              <a:rPr lang="en-US" sz="2000"/>
              <a:t> kvalitet</a:t>
            </a:r>
            <a:r>
              <a:rPr lang="sr-Latn-ME" sz="2000"/>
              <a:t>a</a:t>
            </a:r>
            <a:r>
              <a:rPr lang="en-US" sz="2000"/>
              <a:t>. </a:t>
            </a:r>
            <a:endParaRPr lang="sr-Latn-ME" sz="2000"/>
          </a:p>
          <a:p>
            <a:pPr algn="just"/>
            <a:r>
              <a:rPr lang="en-US" sz="2000"/>
              <a:t>Upravo ga to čini idealnim za multimediju, ali isto tako i nemogućim kod binarnih datoteka, kod kojih ne smije doći do gubitka informacija.</a:t>
            </a:r>
            <a:endParaRPr lang="en-US" sz="2000">
              <a:solidFill>
                <a:srgbClr val="FF0000"/>
              </a:solidFill>
            </a:endParaRPr>
          </a:p>
          <a:p>
            <a:pPr algn="just"/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905000"/>
          </a:xfrm>
        </p:spPr>
        <p:txBody>
          <a:bodyPr/>
          <a:lstStyle/>
          <a:p>
            <a:pPr algn="just"/>
            <a:r>
              <a:rPr lang="it-IT" sz="2000"/>
              <a:t>NORME (STANDARDI) za zaboravljivo sažimanje su:</a:t>
            </a:r>
            <a:endParaRPr lang="sr-Latn-ME" sz="2000"/>
          </a:p>
          <a:p>
            <a:pPr marL="457200" indent="-457200" algn="just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JPEG ( eng. </a:t>
            </a:r>
            <a:r>
              <a:rPr lang="en-US" sz="2000" b="1" i="1">
                <a:solidFill>
                  <a:srgbClr val="FF0000"/>
                </a:solidFill>
              </a:rPr>
              <a:t>Joint Photographic Expert Group</a:t>
            </a:r>
            <a:r>
              <a:rPr lang="en-US" sz="2000" b="1">
                <a:solidFill>
                  <a:srgbClr val="FF0000"/>
                </a:solidFill>
              </a:rPr>
              <a:t>)</a:t>
            </a:r>
            <a:endParaRPr lang="sr-Latn-ME" sz="2000" b="1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MPEG ( eng. </a:t>
            </a:r>
            <a:r>
              <a:rPr lang="en-US" sz="2000" b="1" i="1">
                <a:solidFill>
                  <a:srgbClr val="FF0000"/>
                </a:solidFill>
              </a:rPr>
              <a:t>Motion Pictures Expert Group</a:t>
            </a:r>
            <a:r>
              <a:rPr lang="en-US" sz="2000" b="1">
                <a:solidFill>
                  <a:srgbClr val="FF0000"/>
                </a:solidFill>
              </a:rPr>
              <a:t>)</a:t>
            </a:r>
            <a:endParaRPr lang="sr-Latn-ME" sz="2000" b="1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>
                <a:solidFill>
                  <a:srgbClr val="FF0000"/>
                </a:solidFill>
              </a:rPr>
              <a:t>MPEG</a:t>
            </a:r>
            <a:r>
              <a:rPr lang="sr-Latn-ME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Audio Layer 3</a:t>
            </a:r>
          </a:p>
          <a:p>
            <a:pPr marL="0" indent="0" algn="just">
              <a:buNone/>
            </a:pP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9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algn="just"/>
            <a:r>
              <a:rPr lang="vi-VN" sz="2000" b="1">
                <a:latin typeface="Calibri" panose="020F0502020204030204" pitchFamily="34" charset="0"/>
                <a:cs typeface="Calibri" panose="020F0502020204030204" pitchFamily="34" charset="0"/>
              </a:rPr>
              <a:t>JPEG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 (eng. </a:t>
            </a:r>
            <a:r>
              <a:rPr lang="vi-VN" sz="2000" i="1">
                <a:latin typeface="Calibri" panose="020F0502020204030204" pitchFamily="34" charset="0"/>
                <a:cs typeface="Calibri" panose="020F0502020204030204" pitchFamily="34" charset="0"/>
              </a:rPr>
              <a:t>Joint Photographic Experts Group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) je međunarodni standard za kompresiju statičkih slika uveden 1992. godine.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Predstavlja normu za zaboravljivo sažimanje kojom možemo smanjiti veličinu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snimljene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slike i do deset puta, bez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primijećenog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pogoršanja kvalitet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slike. 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Najčešće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 je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upotreblj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format za rad sa slikama u boji kao i za crno-bijele slike. Dakle, koristi se za fotografije, naturalno slikarstvo i slične primjene, a nije pogodan za tekstove, jednostavne crteže i tehničke crteže.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Zanimljivo je da se crno-bijele slike manje kompr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esuju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nego slike u boji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crno-bijela slika zauzima samo 25% manje prostora od slike u boji, a ne 66% koliko bi možda očekivali.</a:t>
            </a:r>
            <a:endParaRPr lang="sr-Latn-ME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Potreba za ovim standardom dolazi od činjenice da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kompresije za metode bez gubitaka (Huffman, LZW, aritmetički kodovi) ni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dovoljn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za kompresiju slike i videa, 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posebno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 kada je distribucija vrijednosti pixela relativno jednolika.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JPEG</a:t>
            </a:r>
            <a:endParaRPr lang="en-US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898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1771</Words>
  <Application>Microsoft Office PowerPoint</Application>
  <PresentationFormat>On-screen Show (4:3)</PresentationFormat>
  <Paragraphs>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Kompresija podataka</vt:lpstr>
      <vt:lpstr>PowerPoint Presentation</vt:lpstr>
      <vt:lpstr>PowerPoint Presentation</vt:lpstr>
      <vt:lpstr>Svrha i postupci sažimanja</vt:lpstr>
      <vt:lpstr>PowerPoint Presentation</vt:lpstr>
      <vt:lpstr>Zaboravljivi postupci sažimanja          (sa gubicima)</vt:lpstr>
      <vt:lpstr>PowerPoint Presentation</vt:lpstr>
      <vt:lpstr>PowerPoint Presentation</vt:lpstr>
      <vt:lpstr>JPEG</vt:lpstr>
      <vt:lpstr>PowerPoint Presentation</vt:lpstr>
      <vt:lpstr>PowerPoint Presentation</vt:lpstr>
      <vt:lpstr>Šta je pixel?</vt:lpstr>
      <vt:lpstr>MPEG</vt:lpstr>
      <vt:lpstr>MPEG Audio Layer 3</vt:lpstr>
      <vt:lpstr>Kako čovjek čuje?</vt:lpstr>
      <vt:lpstr>PowerPoint Presentation</vt:lpstr>
      <vt:lpstr>PowerPoint Presentation</vt:lpstr>
      <vt:lpstr>Nezaboravljivi postupci sažimanja          (bez gubitaka)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Medenica</dc:creator>
  <cp:lastModifiedBy>MILENTIJEVIC DRAGICA</cp:lastModifiedBy>
  <cp:revision>83</cp:revision>
  <dcterms:created xsi:type="dcterms:W3CDTF">2018-10-03T19:04:16Z</dcterms:created>
  <dcterms:modified xsi:type="dcterms:W3CDTF">2021-02-20T06:49:09Z</dcterms:modified>
</cp:coreProperties>
</file>