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321" r:id="rId2"/>
    <p:sldId id="297" r:id="rId3"/>
    <p:sldId id="259" r:id="rId4"/>
    <p:sldId id="308" r:id="rId5"/>
    <p:sldId id="290" r:id="rId6"/>
    <p:sldId id="258" r:id="rId7"/>
    <p:sldId id="311" r:id="rId8"/>
    <p:sldId id="312" r:id="rId9"/>
    <p:sldId id="310" r:id="rId10"/>
    <p:sldId id="292" r:id="rId11"/>
    <p:sldId id="299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22ED01-774B-4FE2-B24C-8C61CF44E51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9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77EE-A6BE-4F53-8BF7-B76CB6933C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8D779-8360-44F8-9826-DF74371F2F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B0A3FE-C6E6-4DE0-915E-01022E4925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72C00D-F499-473D-A1C6-25356049BC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65CC-CA50-49C7-96AC-DC2A543B52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96084-60EC-49B2-8089-49CB9B6052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BE75-91B7-4194-B175-2157BCF75F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91A58-D284-4FC7-8366-A0AC23733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F546B-5CCC-4A9C-BDCF-1ED4659DC0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0DFB3-EF54-4C45-91C1-FD2D35BAE8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92B1E-95C1-46A3-B690-A72989DCEE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264F5-EB00-41A1-92AB-0B53050B8E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D4422E0-1720-4594-8FC6-3DF8F07737B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switched-ethernet.htm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lang="sr-Latn-ME" dirty="0" smtClean="0"/>
              <a:t>ačunarska mreža i struktura mreže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 smtClean="0"/>
          </a:p>
          <a:p>
            <a:endParaRPr lang="sr-Latn-ME" dirty="0" smtClean="0"/>
          </a:p>
          <a:p>
            <a:endParaRPr lang="sr-Latn-ME" dirty="0" smtClean="0"/>
          </a:p>
          <a:p>
            <a:r>
              <a:rPr lang="sr-Latn-ME" dirty="0" smtClean="0"/>
              <a:t> </a:t>
            </a:r>
            <a:r>
              <a:rPr lang="sr-Latn-ME" dirty="0" smtClean="0"/>
              <a:t>                                                                    </a:t>
            </a:r>
            <a:r>
              <a:rPr lang="en-US" dirty="0" smtClean="0"/>
              <a:t>P</a:t>
            </a:r>
            <a:r>
              <a:rPr lang="sr-Latn-ME" dirty="0" smtClean="0"/>
              <a:t>rof Zoran Radulović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r>
              <a:rPr lang="sr-Latn-CS" sz="3200"/>
              <a:t>Mrežna kartica i upravljački program</a:t>
            </a:r>
            <a:endParaRPr lang="en-US" sz="320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334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sz="2500"/>
              <a:t>MK obavlja sledeće funkcije: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r-Latn-CS" sz="1000"/>
          </a:p>
          <a:p>
            <a:pPr lvl="1">
              <a:lnSpc>
                <a:spcPct val="80000"/>
              </a:lnSpc>
            </a:pPr>
            <a:r>
              <a:rPr lang="sr-Latn-CS" sz="2000"/>
              <a:t>pretvara paralelni niz bitova (32, 64) u serijski niz bitova,                                kodira ih u odgovarajuće električne (svetlosne signale)                                        i šalje ih preko komunikacione linije.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r-Latn-CS" sz="600"/>
          </a:p>
          <a:p>
            <a:pPr lvl="1">
              <a:lnSpc>
                <a:spcPct val="80000"/>
              </a:lnSpc>
            </a:pPr>
            <a:r>
              <a:rPr lang="sr-Latn-CS" sz="2000"/>
              <a:t>prima signale sa linije, dekodira ih u bite                                                            i konvertuje u paralelni niz bitova razumljiv računaru.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r-Latn-CS" sz="600"/>
          </a:p>
          <a:p>
            <a:pPr lvl="1">
              <a:lnSpc>
                <a:spcPct val="80000"/>
              </a:lnSpc>
            </a:pPr>
            <a:r>
              <a:rPr lang="sr-Latn-CS" sz="2000"/>
              <a:t>kontroliše pristup računara liniji u zavisnosti od mrežne tehnologije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r-Latn-CS" sz="600"/>
          </a:p>
          <a:p>
            <a:pPr lvl="1">
              <a:lnSpc>
                <a:spcPct val="80000"/>
              </a:lnSpc>
            </a:pPr>
            <a:r>
              <a:rPr lang="sr-Latn-CS" sz="2000"/>
              <a:t>detektuje greške u prenosu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r-Latn-CS" sz="2000"/>
          </a:p>
          <a:p>
            <a:pPr>
              <a:lnSpc>
                <a:spcPct val="80000"/>
              </a:lnSpc>
            </a:pPr>
            <a:r>
              <a:rPr lang="sr-Latn-CS" sz="2500"/>
              <a:t>Upravljački program (engl. </a:t>
            </a:r>
            <a:r>
              <a:rPr lang="sr-Latn-CS" sz="2500" i="1"/>
              <a:t>driver</a:t>
            </a:r>
            <a:r>
              <a:rPr lang="sr-Latn-CS" sz="2500"/>
              <a:t>) upravlja radom kartice</a:t>
            </a:r>
            <a:r>
              <a:rPr lang="en-US" sz="2500"/>
              <a:t>:</a:t>
            </a:r>
            <a:r>
              <a:rPr lang="sr-Latn-CS" sz="250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r-Latn-CS" sz="1000"/>
          </a:p>
          <a:p>
            <a:pPr lvl="1">
              <a:lnSpc>
                <a:spcPct val="80000"/>
              </a:lnSpc>
            </a:pPr>
            <a:r>
              <a:rPr lang="sr-Latn-CS" sz="2000"/>
              <a:t>deo je operativnog sistema (Windows, Linux, MAC OS ...)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r-Latn-CS" sz="500"/>
          </a:p>
          <a:p>
            <a:pPr lvl="1">
              <a:lnSpc>
                <a:spcPct val="80000"/>
              </a:lnSpc>
            </a:pPr>
            <a:r>
              <a:rPr lang="sr-Latn-CS" sz="2000"/>
              <a:t>realizuje komunikacione protokole za datu mrežnu tehnologiju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r-Latn-CS" sz="500"/>
          </a:p>
          <a:p>
            <a:pPr lvl="1">
              <a:lnSpc>
                <a:spcPct val="80000"/>
              </a:lnSpc>
            </a:pPr>
            <a:r>
              <a:rPr lang="sr-Latn-CS" sz="2000"/>
              <a:t>svaka MK ima svoju fizičku adresu upisanu u memoriju kartice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sr-Latn-CS" sz="500"/>
          </a:p>
          <a:p>
            <a:pPr lvl="1">
              <a:lnSpc>
                <a:spcPct val="80000"/>
              </a:lnSpc>
            </a:pPr>
            <a:r>
              <a:rPr lang="sr-Latn-CS" sz="2000"/>
              <a:t>barata sa ovom adresom prilikom slanja</a:t>
            </a:r>
            <a:r>
              <a:rPr lang="en-US" sz="2000"/>
              <a:t>/primanja</a:t>
            </a:r>
            <a:r>
              <a:rPr lang="sr-Latn-CS" sz="2000"/>
              <a:t> poruke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924800" cy="944562"/>
          </a:xfrm>
        </p:spPr>
        <p:txBody>
          <a:bodyPr/>
          <a:lstStyle/>
          <a:p>
            <a:r>
              <a:rPr lang="sr-Latn-CS" sz="2800"/>
              <a:t>LAN mreže tipa Ethernet (familija IEEE 802.3)</a:t>
            </a:r>
            <a:endParaRPr lang="en-US" sz="280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6962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Najčešća tehnologija u današnjim LAN mrežama</a:t>
            </a:r>
          </a:p>
          <a:p>
            <a:pPr>
              <a:lnSpc>
                <a:spcPct val="90000"/>
              </a:lnSpc>
            </a:pPr>
            <a:r>
              <a:rPr lang="sr-Latn-CS" sz="2000"/>
              <a:t>Fizička topologija stabla ili zvezde</a:t>
            </a:r>
          </a:p>
          <a:p>
            <a:pPr>
              <a:lnSpc>
                <a:spcPct val="90000"/>
              </a:lnSpc>
            </a:pPr>
            <a:r>
              <a:rPr lang="sr-Latn-CS" sz="2000"/>
              <a:t>Svaka MK ima jedinstvenu fizičku adresu, (engl. MAC address )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sr-Latn-CS" sz="2200"/>
          </a:p>
        </p:txBody>
      </p:sp>
      <p:graphicFrame>
        <p:nvGraphicFramePr>
          <p:cNvPr id="100365" name="Object 13"/>
          <p:cNvGraphicFramePr>
            <a:graphicFrameLocks noChangeAspect="1"/>
          </p:cNvGraphicFramePr>
          <p:nvPr>
            <p:ph sz="quarter" idx="2"/>
          </p:nvPr>
        </p:nvGraphicFramePr>
        <p:xfrm>
          <a:off x="2362200" y="3155950"/>
          <a:ext cx="3702050" cy="501650"/>
        </p:xfrm>
        <a:graphic>
          <a:graphicData uri="http://schemas.openxmlformats.org/presentationml/2006/ole">
            <p:oleObj spid="_x0000_s100365" name="Visio" r:id="rId3" imgW="3701296" imgH="500896" progId="">
              <p:embed/>
            </p:oleObj>
          </a:graphicData>
        </a:graphic>
      </p:graphicFrame>
      <p:sp>
        <p:nvSpPr>
          <p:cNvPr id="100367" name="Line 15"/>
          <p:cNvSpPr>
            <a:spLocks noChangeShapeType="1"/>
          </p:cNvSpPr>
          <p:nvPr/>
        </p:nvSpPr>
        <p:spPr bwMode="auto">
          <a:xfrm flipV="1">
            <a:off x="2590800" y="3733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782763" y="4083050"/>
            <a:ext cx="1165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/>
              <a:t>proizvođač</a:t>
            </a:r>
            <a:endParaRPr lang="en-US" sz="1600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 flipH="1" flipV="1">
            <a:off x="5029200" y="36576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70" name="Text Box 18"/>
          <p:cNvSpPr txBox="1">
            <a:spLocks noChangeArrowheads="1"/>
          </p:cNvSpPr>
          <p:nvPr/>
        </p:nvSpPr>
        <p:spPr bwMode="auto">
          <a:xfrm>
            <a:off x="4962525" y="3962400"/>
            <a:ext cx="289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/>
              <a:t>redni broj kartice</a:t>
            </a:r>
            <a:r>
              <a:rPr lang="en-US" sz="1600"/>
              <a:t> proizvo</a:t>
            </a:r>
            <a:r>
              <a:rPr lang="sr-Latn-CS" sz="1600"/>
              <a:t>đača </a:t>
            </a:r>
            <a:endParaRPr lang="en-US" sz="160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228600" y="4538663"/>
            <a:ext cx="89154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000"/>
              <a:t>Ukupan broj adresa </a:t>
            </a:r>
            <a:r>
              <a:rPr lang="sr-Latn-CS" sz="2000">
                <a:solidFill>
                  <a:srgbClr val="FF0000"/>
                </a:solidFill>
              </a:rPr>
              <a:t>2</a:t>
            </a:r>
            <a:r>
              <a:rPr lang="sr-Latn-CS" sz="2000" baseline="30000">
                <a:solidFill>
                  <a:srgbClr val="FF0000"/>
                </a:solidFill>
              </a:rPr>
              <a:t>48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000"/>
              <a:t>Svaka poruka za slanje ima sopstvenu (SA) i adresu destinacije (AD)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sr-Latn-C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sr-Latn-C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sr-Latn-CS" sz="20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000"/>
              <a:t>Sve jedinice </a:t>
            </a:r>
            <a:r>
              <a:rPr lang="en-US" sz="2000"/>
              <a:t>u AD </a:t>
            </a:r>
            <a:r>
              <a:rPr lang="sr-Latn-CS" sz="2000" i="1"/>
              <a:t>broadcast</a:t>
            </a:r>
            <a:r>
              <a:rPr lang="sr-Latn-CS" sz="2000"/>
              <a:t> adresa (svi čvorovi u mreži primaju poruku)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sr-Latn-CS" sz="2000"/>
              <a:t> </a:t>
            </a:r>
          </a:p>
          <a:p>
            <a:pPr marL="692150" lvl="1" indent="-34766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endParaRPr lang="sr-Latn-CS" sz="2200"/>
          </a:p>
        </p:txBody>
      </p:sp>
      <p:graphicFrame>
        <p:nvGraphicFramePr>
          <p:cNvPr id="100372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209800" y="5486400"/>
          <a:ext cx="4008438" cy="492125"/>
        </p:xfrm>
        <a:graphic>
          <a:graphicData uri="http://schemas.openxmlformats.org/presentationml/2006/ole">
            <p:oleObj spid="_x0000_s100372" name="Visio" r:id="rId4" imgW="4202609" imgH="516315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2238"/>
            <a:ext cx="8001000" cy="944562"/>
          </a:xfrm>
        </p:spPr>
        <p:txBody>
          <a:bodyPr/>
          <a:lstStyle/>
          <a:p>
            <a:r>
              <a:rPr lang="sr-Latn-CS" sz="2800"/>
              <a:t>LAN mreže tipa Ethernet (familija IEEE 802.3)</a:t>
            </a:r>
            <a:endParaRPr lang="en-US" sz="2800"/>
          </a:p>
        </p:txBody>
      </p:sp>
      <p:pic>
        <p:nvPicPr>
          <p:cNvPr id="138252" name="Picture 12" descr="ipadres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7010400" cy="4911725"/>
          </a:xfrm>
          <a:noFill/>
          <a:ln/>
        </p:spPr>
      </p:pic>
      <p:sp>
        <p:nvSpPr>
          <p:cNvPr id="138254" name="Line 14"/>
          <p:cNvSpPr>
            <a:spLocks noChangeShapeType="1"/>
          </p:cNvSpPr>
          <p:nvPr/>
        </p:nvSpPr>
        <p:spPr bwMode="auto">
          <a:xfrm flipH="1">
            <a:off x="3962400" y="24384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914400" y="4267200"/>
            <a:ext cx="4953000" cy="30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5943600" y="4419600"/>
            <a:ext cx="1524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7604125" y="4556125"/>
            <a:ext cx="804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/>
              <a:t>fizička</a:t>
            </a:r>
          </a:p>
          <a:p>
            <a:r>
              <a:rPr lang="sr-Latn-CS" sz="1600"/>
              <a:t>adresa</a:t>
            </a:r>
            <a:endParaRPr lang="en-US" sz="1600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5105400" y="2438400"/>
            <a:ext cx="2514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7680325" y="2879725"/>
            <a:ext cx="101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/>
              <a:t>komanda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01000" cy="944563"/>
          </a:xfrm>
        </p:spPr>
        <p:txBody>
          <a:bodyPr/>
          <a:lstStyle/>
          <a:p>
            <a:pPr algn="ctr"/>
            <a:r>
              <a:rPr lang="sr-Latn-CS" sz="2800"/>
              <a:t>LAN mreže tipa Ethernet (familija IEEE 802.3)</a:t>
            </a:r>
            <a:br>
              <a:rPr lang="sr-Latn-CS" sz="2800"/>
            </a:br>
            <a:r>
              <a:rPr lang="sr-Latn-CS" sz="2400"/>
              <a:t>deljeni (shared) Ethernet</a:t>
            </a:r>
            <a:endParaRPr lang="en-US" sz="240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0772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sz="2000">
                <a:solidFill>
                  <a:srgbClr val="FF0000"/>
                </a:solidFill>
              </a:rPr>
              <a:t>Kolizioni domen</a:t>
            </a:r>
            <a:r>
              <a:rPr lang="sr-Latn-CS" sz="2000"/>
              <a:t> je deo mreže gde </a:t>
            </a:r>
            <a:r>
              <a:rPr lang="sr-Latn-CS" sz="2000">
                <a:solidFill>
                  <a:srgbClr val="FF0000"/>
                </a:solidFill>
              </a:rPr>
              <a:t>samo jedan čvor šalje</a:t>
            </a:r>
            <a:r>
              <a:rPr lang="sr-Latn-CS" sz="2000"/>
              <a:t> poruku          a ostali primaju.</a:t>
            </a:r>
          </a:p>
          <a:p>
            <a:pPr>
              <a:lnSpc>
                <a:spcPct val="80000"/>
              </a:lnSpc>
            </a:pPr>
            <a:r>
              <a:rPr lang="sr-Latn-CS" sz="2000"/>
              <a:t>U kolizionom domenu zvezdišta su tipa hab-a</a:t>
            </a:r>
          </a:p>
          <a:p>
            <a:pPr>
              <a:lnSpc>
                <a:spcPct val="80000"/>
              </a:lnSpc>
            </a:pPr>
            <a:r>
              <a:rPr lang="sr-Latn-CS" sz="2000"/>
              <a:t>Hab ima više mrežnih priključaka (obično 8,16) koji se zovu </a:t>
            </a:r>
            <a:r>
              <a:rPr lang="sr-Latn-CS" sz="2000">
                <a:solidFill>
                  <a:srgbClr val="FF0000"/>
                </a:solidFill>
              </a:rPr>
              <a:t>portovi</a:t>
            </a:r>
          </a:p>
          <a:p>
            <a:pPr>
              <a:lnSpc>
                <a:spcPct val="80000"/>
              </a:lnSpc>
            </a:pPr>
            <a:r>
              <a:rPr lang="sr-Latn-CS" sz="2000"/>
              <a:t>Poruku koju hab primi na jednom portu prosleđuje na sve ostale</a:t>
            </a:r>
          </a:p>
          <a:p>
            <a:pPr>
              <a:lnSpc>
                <a:spcPct val="80000"/>
              </a:lnSpc>
            </a:pPr>
            <a:r>
              <a:rPr lang="sr-Latn-CS" sz="2000"/>
              <a:t>Zbog rastojanja ili zbog brojnosti habovi se mogu dalje povezivati</a:t>
            </a:r>
            <a:endParaRPr lang="sr-Latn-CS" sz="2400"/>
          </a:p>
        </p:txBody>
      </p:sp>
      <p:pic>
        <p:nvPicPr>
          <p:cNvPr id="139275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86200"/>
            <a:ext cx="2760663" cy="2128838"/>
          </a:xfrm>
          <a:noFill/>
          <a:ln/>
        </p:spPr>
      </p:pic>
      <p:pic>
        <p:nvPicPr>
          <p:cNvPr id="139277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3886200"/>
            <a:ext cx="4038600" cy="2071688"/>
          </a:xfrm>
          <a:noFill/>
          <a:ln/>
        </p:spPr>
      </p:pic>
      <p:sp>
        <p:nvSpPr>
          <p:cNvPr id="139279" name="Oval 15"/>
          <p:cNvSpPr>
            <a:spLocks noChangeArrowheads="1"/>
          </p:cNvSpPr>
          <p:nvPr/>
        </p:nvSpPr>
        <p:spPr bwMode="auto">
          <a:xfrm>
            <a:off x="3886200" y="3733800"/>
            <a:ext cx="1066800" cy="2514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Oval 16"/>
          <p:cNvSpPr>
            <a:spLocks noChangeArrowheads="1"/>
          </p:cNvSpPr>
          <p:nvPr/>
        </p:nvSpPr>
        <p:spPr bwMode="auto">
          <a:xfrm>
            <a:off x="4800600" y="3429000"/>
            <a:ext cx="1981200" cy="2819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Oval 17"/>
          <p:cNvSpPr>
            <a:spLocks noChangeArrowheads="1"/>
          </p:cNvSpPr>
          <p:nvPr/>
        </p:nvSpPr>
        <p:spPr bwMode="auto">
          <a:xfrm>
            <a:off x="6858000" y="3886200"/>
            <a:ext cx="1295400" cy="1905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3435350" y="62849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računovodstvo</a:t>
            </a:r>
            <a:endParaRPr lang="en-US"/>
          </a:p>
        </p:txBody>
      </p:sp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5340350" y="63246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stud. služba</a:t>
            </a:r>
            <a:endParaRPr lang="en-US"/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6940550" y="58674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učionice</a:t>
            </a:r>
            <a:endParaRPr lang="en-US"/>
          </a:p>
        </p:txBody>
      </p:sp>
      <p:sp>
        <p:nvSpPr>
          <p:cNvPr id="139285" name="Line 21"/>
          <p:cNvSpPr>
            <a:spLocks noChangeShapeType="1"/>
          </p:cNvSpPr>
          <p:nvPr/>
        </p:nvSpPr>
        <p:spPr bwMode="auto">
          <a:xfrm flipV="1">
            <a:off x="1981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 flipH="1" flipV="1">
            <a:off x="3352800" y="41910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2727325" y="39227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hab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7848600" cy="868362"/>
          </a:xfrm>
        </p:spPr>
        <p:txBody>
          <a:bodyPr/>
          <a:lstStyle/>
          <a:p>
            <a:pPr algn="ctr"/>
            <a:r>
              <a:rPr lang="sr-Latn-CS" sz="2800"/>
              <a:t>LAN mreže tipa Ethernet (familija IEEE 802.3)</a:t>
            </a:r>
            <a:br>
              <a:rPr lang="sr-Latn-CS" sz="2800"/>
            </a:br>
            <a:r>
              <a:rPr lang="sr-Latn-CS" sz="2800"/>
              <a:t> </a:t>
            </a:r>
            <a:r>
              <a:rPr lang="sr-Latn-CS" sz="2400"/>
              <a:t>deljeni (shared) Ethernet</a:t>
            </a:r>
            <a:endParaRPr lang="en-US" sz="240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66863"/>
            <a:ext cx="8915400" cy="4986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CSMA</a:t>
            </a:r>
            <a:r>
              <a:rPr lang="en-US" sz="2000"/>
              <a:t>/</a:t>
            </a:r>
            <a:r>
              <a:rPr lang="sr-Latn-CS" sz="2000"/>
              <a:t>CD (Carrier Sense Multiple Access</a:t>
            </a:r>
            <a:r>
              <a:rPr lang="en-US" sz="2000"/>
              <a:t>/</a:t>
            </a:r>
            <a:r>
              <a:rPr lang="sr-Latn-CS" sz="2000"/>
              <a:t>Collision Detection) protokol komunikacije: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r-Latn-CS" sz="2000"/>
          </a:p>
          <a:p>
            <a:pPr lvl="1">
              <a:lnSpc>
                <a:spcPct val="90000"/>
              </a:lnSpc>
            </a:pPr>
            <a:r>
              <a:rPr lang="sr-Latn-CS" sz="1800"/>
              <a:t>čvor koji ima poruku za slanje osluškuje signal za slobodno slanje (</a:t>
            </a:r>
            <a:r>
              <a:rPr lang="sr-Latn-CS" sz="1800" i="1"/>
              <a:t>carrier</a:t>
            </a:r>
            <a:r>
              <a:rPr lang="sr-Latn-CS" sz="1800"/>
              <a:t>)</a:t>
            </a:r>
          </a:p>
          <a:p>
            <a:pPr lvl="1">
              <a:lnSpc>
                <a:spcPct val="90000"/>
              </a:lnSpc>
            </a:pPr>
            <a:r>
              <a:rPr lang="sr-Latn-CS" sz="1800"/>
              <a:t>ukoliko niko ne šalje</a:t>
            </a:r>
            <a:r>
              <a:rPr lang="en-US" sz="1800"/>
              <a:t> poruku</a:t>
            </a:r>
            <a:r>
              <a:rPr lang="sr-Latn-CS" sz="1800"/>
              <a:t>, čvor (njegova MK) šalje poruku na kabl,                          ali i dalje osluškuje šta se dešava u toku slanja</a:t>
            </a:r>
          </a:p>
          <a:p>
            <a:pPr lvl="1">
              <a:lnSpc>
                <a:spcPct val="90000"/>
              </a:lnSpc>
            </a:pPr>
            <a:r>
              <a:rPr lang="sr-Latn-CS" sz="1800"/>
              <a:t>ukoliko više čvorova počnu da šalju u približno isto vreme                       nastupa kolizija (interferencija, neregularno stanje signala poruke)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</a:t>
            </a:r>
            <a:r>
              <a:rPr lang="sr-Latn-CS" sz="1800"/>
              <a:t>vi čvorovi (njihove MK) detektuju koliziju                                                                                          i odbacuju do tad priljene podatke kao neregularne</a:t>
            </a:r>
          </a:p>
          <a:p>
            <a:pPr lvl="1">
              <a:lnSpc>
                <a:spcPct val="90000"/>
              </a:lnSpc>
            </a:pPr>
            <a:r>
              <a:rPr lang="sr-Latn-CS" sz="1800"/>
              <a:t>čvorovi koji su proizveli koliziju se povlače i nakon slučajnog vremena                  ponovo pokušavaju (startuju interni sat)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sr-Latn-CS" sz="1800"/>
          </a:p>
          <a:p>
            <a:pPr>
              <a:lnSpc>
                <a:spcPct val="90000"/>
              </a:lnSpc>
            </a:pPr>
            <a:r>
              <a:rPr lang="sr-Latn-CS" sz="2000"/>
              <a:t>Ovakav </a:t>
            </a:r>
            <a:r>
              <a:rPr lang="sr-Latn-CS" sz="2000">
                <a:solidFill>
                  <a:srgbClr val="FF0000"/>
                </a:solidFill>
              </a:rPr>
              <a:t>metod je dobar</a:t>
            </a:r>
            <a:r>
              <a:rPr lang="sr-Latn-CS" sz="2000"/>
              <a:t> za </a:t>
            </a:r>
            <a:r>
              <a:rPr lang="sr-Latn-CS" sz="2000">
                <a:solidFill>
                  <a:srgbClr val="FF0000"/>
                </a:solidFill>
              </a:rPr>
              <a:t>saobračaj sa kratkim porukama</a:t>
            </a:r>
            <a:r>
              <a:rPr lang="sr-Latn-CS" sz="2000"/>
              <a:t> </a:t>
            </a:r>
          </a:p>
          <a:p>
            <a:pPr>
              <a:lnSpc>
                <a:spcPct val="90000"/>
              </a:lnSpc>
            </a:pPr>
            <a:r>
              <a:rPr lang="sr-Latn-CS" sz="2000"/>
              <a:t>Svi čvorovi primaju poruku do trenutka kada se primi adresa destinacije, od tada prima samo čvor kome je poruka namenjena.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0838"/>
            <a:ext cx="7848600" cy="868362"/>
          </a:xfrm>
        </p:spPr>
        <p:txBody>
          <a:bodyPr/>
          <a:lstStyle/>
          <a:p>
            <a:pPr algn="ctr"/>
            <a:r>
              <a:rPr lang="sr-Latn-CS" sz="2800"/>
              <a:t>LAN mreže tipa Ethernet (familija IEEE 802.3) </a:t>
            </a:r>
            <a:r>
              <a:rPr lang="sr-Latn-CS" sz="2600"/>
              <a:t>komutirani (switched) Ethernet</a:t>
            </a:r>
            <a:endParaRPr lang="en-US" sz="260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19263"/>
            <a:ext cx="8534400" cy="3005137"/>
          </a:xfrm>
        </p:spPr>
        <p:txBody>
          <a:bodyPr/>
          <a:lstStyle/>
          <a:p>
            <a:r>
              <a:rPr lang="sr-Latn-CS" sz="2200"/>
              <a:t>Svič (</a:t>
            </a:r>
            <a:r>
              <a:rPr lang="sr-Latn-CS" sz="2200" i="1"/>
              <a:t>switch</a:t>
            </a:r>
            <a:r>
              <a:rPr lang="sr-Latn-CS" sz="2200"/>
              <a:t>) je pametan uređaj koji ima n portova (8,1</a:t>
            </a:r>
            <a:r>
              <a:rPr lang="en-US" sz="2200"/>
              <a:t>2</a:t>
            </a:r>
            <a:r>
              <a:rPr lang="sr-Latn-CS" sz="2200"/>
              <a:t>,24,...)                                                i tabelu fizičkih adresa po portovima u svojoj memoriji.</a:t>
            </a:r>
          </a:p>
          <a:p>
            <a:r>
              <a:rPr lang="sr-Latn-CS" sz="2200"/>
              <a:t>Kada poruka stigne na port A ona se prosleđuje na port B                           na kome je priključen čvor ili grana mreže koja sadrži MK sa destinacionom adresom. Svič zna koji je to port                                        na osnovu tabele adresa po portovima.  </a:t>
            </a:r>
          </a:p>
          <a:p>
            <a:r>
              <a:rPr lang="sr-Latn-CS" sz="2200"/>
              <a:t>Razlika između sviča i haba: </a:t>
            </a:r>
            <a:r>
              <a:rPr lang="sr-Latn-CS" sz="2200">
                <a:hlinkClick r:id="rId2" action="ppaction://hlinkfile"/>
              </a:rPr>
              <a:t>primer</a:t>
            </a:r>
            <a:endParaRPr lang="sr-Latn-CS" sz="2200"/>
          </a:p>
          <a:p>
            <a:pPr>
              <a:buFont typeface="Wingdings" pitchFamily="2" charset="2"/>
              <a:buNone/>
            </a:pPr>
            <a:endParaRPr lang="sr-Latn-C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0838"/>
            <a:ext cx="7848600" cy="868362"/>
          </a:xfrm>
        </p:spPr>
        <p:txBody>
          <a:bodyPr/>
          <a:lstStyle/>
          <a:p>
            <a:pPr algn="ctr"/>
            <a:r>
              <a:rPr lang="sr-Latn-CS" sz="2800"/>
              <a:t>LAN mreže tipa Ethernet (familija IEEE 802.3) </a:t>
            </a:r>
            <a:r>
              <a:rPr lang="sr-Latn-CS" sz="2600"/>
              <a:t>segmentiranje mreže</a:t>
            </a:r>
            <a:endParaRPr lang="en-US" sz="260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34400" cy="1600200"/>
          </a:xfrm>
        </p:spPr>
        <p:txBody>
          <a:bodyPr/>
          <a:lstStyle/>
          <a:p>
            <a:r>
              <a:rPr lang="sr-Latn-CS" sz="2200"/>
              <a:t>Da bi se povećao protok informacija mreža se segmentira uz pomoć sviča na više kolizionih domena (segmenata)                          u kojima važi CSMA</a:t>
            </a:r>
            <a:r>
              <a:rPr lang="en-US" sz="2200"/>
              <a:t>/CD algoritam pristupa.</a:t>
            </a:r>
            <a:endParaRPr lang="sr-Latn-CS" sz="2200"/>
          </a:p>
          <a:p>
            <a:r>
              <a:rPr lang="sr-Latn-CS" sz="2200">
                <a:solidFill>
                  <a:srgbClr val="FF0000"/>
                </a:solidFill>
              </a:rPr>
              <a:t>Danas su sva (ili najveći broj) zvezdišta svičevi!</a:t>
            </a:r>
          </a:p>
          <a:p>
            <a:endParaRPr lang="sr-Latn-CS" sz="2200"/>
          </a:p>
        </p:txBody>
      </p:sp>
      <p:pic>
        <p:nvPicPr>
          <p:cNvPr id="147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2764"/>
          <a:stretch>
            <a:fillRect/>
          </a:stretch>
        </p:blipFill>
        <p:spPr>
          <a:xfrm>
            <a:off x="2193925" y="3195638"/>
            <a:ext cx="4419600" cy="3586162"/>
          </a:xfrm>
          <a:noFill/>
          <a:ln/>
        </p:spPr>
      </p:pic>
      <p:sp>
        <p:nvSpPr>
          <p:cNvPr id="147462" name="Oval 6"/>
          <p:cNvSpPr>
            <a:spLocks noChangeArrowheads="1"/>
          </p:cNvSpPr>
          <p:nvPr/>
        </p:nvSpPr>
        <p:spPr bwMode="auto">
          <a:xfrm rot="5400000">
            <a:off x="4213225" y="4681538"/>
            <a:ext cx="762000" cy="1905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5546725" y="5557838"/>
            <a:ext cx="1143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826250" y="56705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hab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1508125" y="4186238"/>
            <a:ext cx="9144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1082675" y="380523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svi</a:t>
            </a:r>
            <a:r>
              <a:rPr lang="sr-Latn-CS"/>
              <a:t>č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50838"/>
            <a:ext cx="7848600" cy="868362"/>
          </a:xfrm>
        </p:spPr>
        <p:txBody>
          <a:bodyPr/>
          <a:lstStyle/>
          <a:p>
            <a:pPr algn="ctr"/>
            <a:r>
              <a:rPr lang="sr-Latn-CS" sz="2800"/>
              <a:t>LAN mreže tipa Ethernet (familija IEEE 802.3)</a:t>
            </a:r>
            <a:br>
              <a:rPr lang="sr-Latn-CS" sz="2800"/>
            </a:br>
            <a:r>
              <a:rPr lang="sr-Latn-CS" sz="2800"/>
              <a:t>brzine i dometi</a:t>
            </a:r>
            <a:endParaRPr lang="en-US" sz="2800"/>
          </a:p>
        </p:txBody>
      </p:sp>
      <p:sp>
        <p:nvSpPr>
          <p:cNvPr id="1484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19263"/>
            <a:ext cx="8458200" cy="2547937"/>
          </a:xfrm>
        </p:spPr>
        <p:txBody>
          <a:bodyPr/>
          <a:lstStyle/>
          <a:p>
            <a:r>
              <a:rPr lang="sr-Latn-CS" sz="2600"/>
              <a:t>Brzina čvor – čvor </a:t>
            </a:r>
            <a:endParaRPr lang="en-US" sz="2600"/>
          </a:p>
          <a:p>
            <a:pPr lvl="1"/>
            <a:r>
              <a:rPr lang="sr-Latn-CS" sz="2200"/>
              <a:t>10Mb</a:t>
            </a:r>
            <a:r>
              <a:rPr lang="en-US" sz="2200"/>
              <a:t>/s (u jednom smeru [half] i u oba smera  [full duplex])</a:t>
            </a:r>
            <a:r>
              <a:rPr lang="sr-Latn-CS" sz="2200"/>
              <a:t> </a:t>
            </a:r>
            <a:endParaRPr lang="en-US" sz="2200"/>
          </a:p>
          <a:p>
            <a:pPr lvl="1"/>
            <a:r>
              <a:rPr lang="sr-Latn-CS" sz="2200"/>
              <a:t>10</a:t>
            </a:r>
            <a:r>
              <a:rPr lang="en-US" sz="2200"/>
              <a:t>0</a:t>
            </a:r>
            <a:r>
              <a:rPr lang="sr-Latn-CS" sz="2200"/>
              <a:t>Mb</a:t>
            </a:r>
            <a:r>
              <a:rPr lang="en-US" sz="2200"/>
              <a:t>/s (u jednom smeru [half] i u oba smera [full duplex])  Fast Ethernet – naj</a:t>
            </a:r>
            <a:r>
              <a:rPr lang="sr-Latn-CS" sz="2200"/>
              <a:t>češći tip veze za radne stanice</a:t>
            </a:r>
          </a:p>
          <a:p>
            <a:pPr lvl="1"/>
            <a:r>
              <a:rPr lang="sr-Latn-CS" sz="2200"/>
              <a:t>1Gb</a:t>
            </a:r>
            <a:r>
              <a:rPr lang="en-US" sz="2200"/>
              <a:t>/s (u jednom smeru [half] i u oba smera  [full duplex]) Gigabit Ethernet – naj</a:t>
            </a:r>
            <a:r>
              <a:rPr lang="sr-Latn-CS" sz="2200"/>
              <a:t>češće serveri vezani na ove portove</a:t>
            </a:r>
            <a:endParaRPr lang="en-US" sz="2200"/>
          </a:p>
          <a:p>
            <a:pPr lvl="1"/>
            <a:endParaRPr lang="en-US" sz="2200"/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533400" y="4310063"/>
            <a:ext cx="8458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600"/>
              <a:t>Razdaljina čvor – čvor </a:t>
            </a:r>
            <a:endParaRPr lang="en-US" sz="260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sr-Latn-CS" sz="2200"/>
              <a:t>10Mb</a:t>
            </a:r>
            <a:r>
              <a:rPr lang="en-US" sz="2200"/>
              <a:t>/s</a:t>
            </a:r>
            <a:r>
              <a:rPr lang="sr-Latn-CS" sz="2200"/>
              <a:t> , 10</a:t>
            </a:r>
            <a:r>
              <a:rPr lang="en-US" sz="2200"/>
              <a:t>0</a:t>
            </a:r>
            <a:r>
              <a:rPr lang="sr-Latn-CS" sz="2200"/>
              <a:t>Mb</a:t>
            </a:r>
            <a:r>
              <a:rPr lang="en-US" sz="2200"/>
              <a:t>/s</a:t>
            </a:r>
            <a:r>
              <a:rPr lang="sr-Latn-CS" sz="2200"/>
              <a:t>, 1Gb</a:t>
            </a:r>
            <a:r>
              <a:rPr lang="en-US" sz="2200"/>
              <a:t>/s</a:t>
            </a:r>
            <a:r>
              <a:rPr lang="sr-Latn-CS" sz="2200"/>
              <a:t>  100 metara sa bakarnim kablovima</a:t>
            </a:r>
            <a:r>
              <a:rPr lang="en-US" sz="2200"/>
              <a:t>  </a:t>
            </a:r>
            <a:endParaRPr lang="sr-Latn-CS" sz="220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sr-Latn-CS" sz="2200"/>
              <a:t>veće distance sa optičkim kablovima          </a:t>
            </a:r>
            <a:endParaRPr lang="en-US" sz="220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sr-Latn-CS"/>
              <a:t>Strukturno kabliranje</a:t>
            </a: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529137"/>
          </a:xfrm>
        </p:spPr>
        <p:txBody>
          <a:bodyPr/>
          <a:lstStyle/>
          <a:p>
            <a:r>
              <a:rPr lang="sr-Latn-CS" sz="2400"/>
              <a:t>Računarska mreža u jednoj zgradi izvodi se                        po pravilima strukturnog kabliranja                         (horizontalna i vertikalna kablaža) </a:t>
            </a:r>
          </a:p>
          <a:p>
            <a:endParaRPr lang="en-US" sz="2400"/>
          </a:p>
          <a:p>
            <a:r>
              <a:rPr lang="en-US" sz="2400"/>
              <a:t>Ideja: </a:t>
            </a:r>
            <a:r>
              <a:rPr lang="en-US" sz="2400">
                <a:solidFill>
                  <a:srgbClr val="FF0000"/>
                </a:solidFill>
              </a:rPr>
              <a:t>isti kablovski sistem za razli</a:t>
            </a:r>
            <a:r>
              <a:rPr lang="sr-Latn-CS" sz="2400">
                <a:solidFill>
                  <a:srgbClr val="FF0000"/>
                </a:solidFill>
              </a:rPr>
              <a:t>či</a:t>
            </a:r>
            <a:r>
              <a:rPr lang="en-US" sz="2400">
                <a:solidFill>
                  <a:srgbClr val="FF0000"/>
                </a:solidFill>
              </a:rPr>
              <a:t>te</a:t>
            </a:r>
            <a:r>
              <a:rPr lang="sr-Latn-CS" sz="2400">
                <a:solidFill>
                  <a:srgbClr val="FF0000"/>
                </a:solidFill>
              </a:rPr>
              <a:t> servise</a:t>
            </a:r>
            <a:r>
              <a:rPr lang="sr-Latn-CS" sz="2400"/>
              <a:t>: računarska mreža, telefonija, video ...</a:t>
            </a:r>
            <a:endParaRPr lang="en-US" sz="2400"/>
          </a:p>
          <a:p>
            <a:endParaRPr lang="sr-Latn-CS" sz="2400"/>
          </a:p>
          <a:p>
            <a:r>
              <a:rPr lang="sr-Latn-CS" sz="2400"/>
              <a:t>Elementi kabliranja:</a:t>
            </a:r>
          </a:p>
          <a:p>
            <a:pPr lvl="1"/>
            <a:r>
              <a:rPr lang="sr-Latn-CS" sz="2000"/>
              <a:t>Pasivna oprema: kablovi, utičnice, </a:t>
            </a:r>
            <a:r>
              <a:rPr lang="sr-Latn-CS" sz="2000" i="1"/>
              <a:t>patch</a:t>
            </a:r>
            <a:r>
              <a:rPr lang="sr-Latn-CS" sz="2000"/>
              <a:t> paneli,                            ormani za aktivnu opremu</a:t>
            </a:r>
          </a:p>
          <a:p>
            <a:pPr lvl="1"/>
            <a:r>
              <a:rPr lang="sr-Latn-CS" sz="2000"/>
              <a:t>Aktivna oprema: svičevi, habovi, pristupne tačke za WiFi...                       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sr-Latn-CS" dirty="0"/>
              <a:t>Strukturno kabliranje</a:t>
            </a:r>
            <a:r>
              <a:rPr lang="en-US" dirty="0"/>
              <a:t> – </a:t>
            </a:r>
            <a:r>
              <a:rPr lang="en-US" dirty="0" smtClean="0"/>
              <a:t>prim</a:t>
            </a:r>
            <a:r>
              <a:rPr lang="sr-Latn-ME" dirty="0" smtClean="0"/>
              <a:t>j</a:t>
            </a:r>
            <a:r>
              <a:rPr lang="en-US" dirty="0" err="1" smtClean="0"/>
              <a:t>er</a:t>
            </a:r>
            <a:endParaRPr lang="en-US" dirty="0"/>
          </a:p>
        </p:txBody>
      </p:sp>
      <p:grpSp>
        <p:nvGrpSpPr>
          <p:cNvPr id="150538" name="Group 10"/>
          <p:cNvGrpSpPr>
            <a:grpSpLocks/>
          </p:cNvGrpSpPr>
          <p:nvPr/>
        </p:nvGrpSpPr>
        <p:grpSpPr bwMode="auto">
          <a:xfrm>
            <a:off x="838200" y="1524000"/>
            <a:ext cx="6837363" cy="4926013"/>
            <a:chOff x="528" y="960"/>
            <a:chExt cx="4307" cy="3103"/>
          </a:xfrm>
        </p:grpSpPr>
        <p:pic>
          <p:nvPicPr>
            <p:cNvPr id="150532" name="Picture 4" descr="928-1a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960"/>
              <a:ext cx="4259" cy="310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>
              <a:off x="528" y="3168"/>
              <a:ext cx="624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960" y="3696"/>
              <a:ext cx="960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Šta je to računarska mreža</a:t>
            </a: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382000" cy="1176337"/>
          </a:xfrm>
        </p:spPr>
        <p:txBody>
          <a:bodyPr/>
          <a:lstStyle/>
          <a:p>
            <a:r>
              <a:rPr lang="sr-Latn-CS" sz="2000"/>
              <a:t>Računarska mreža</a:t>
            </a:r>
            <a:r>
              <a:rPr lang="en-US" sz="2000"/>
              <a:t> </a:t>
            </a:r>
            <a:r>
              <a:rPr lang="sr-Latn-CS" sz="2000"/>
              <a:t>je skup računara i pridrženih krajnjih uređaja</a:t>
            </a:r>
            <a:r>
              <a:rPr lang="en-US" sz="2000"/>
              <a:t> </a:t>
            </a:r>
            <a:r>
              <a:rPr lang="sr-Latn-CS" sz="2000"/>
              <a:t>povezanih komunikacionim sistemom</a:t>
            </a:r>
            <a:r>
              <a:rPr lang="en-US" sz="2000"/>
              <a:t> </a:t>
            </a:r>
            <a:r>
              <a:rPr lang="sr-Latn-CS" sz="2000"/>
              <a:t>u svrhu </a:t>
            </a:r>
            <a:r>
              <a:rPr lang="sr-Latn-CS" sz="2000">
                <a:solidFill>
                  <a:srgbClr val="FF0000"/>
                </a:solidFill>
              </a:rPr>
              <a:t>razmene informacija</a:t>
            </a:r>
            <a:r>
              <a:rPr lang="sr-Latn-CS" sz="2000"/>
              <a:t>            i </a:t>
            </a:r>
            <a:r>
              <a:rPr lang="sr-Latn-CS" sz="2000">
                <a:solidFill>
                  <a:srgbClr val="FF0000"/>
                </a:solidFill>
              </a:rPr>
              <a:t>deljenja resursa</a:t>
            </a:r>
            <a:r>
              <a:rPr lang="sr-Latn-CS" sz="2000"/>
              <a:t> između </a:t>
            </a:r>
            <a:r>
              <a:rPr lang="sr-Latn-CS" sz="2000">
                <a:solidFill>
                  <a:srgbClr val="FF0000"/>
                </a:solidFill>
              </a:rPr>
              <a:t>korisnika</a:t>
            </a:r>
            <a:r>
              <a:rPr lang="en-US" sz="2000"/>
              <a:t>.</a:t>
            </a:r>
            <a:endParaRPr lang="sr-Latn-CS" sz="2000"/>
          </a:p>
        </p:txBody>
      </p:sp>
      <p:pic>
        <p:nvPicPr>
          <p:cNvPr id="983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3048000"/>
            <a:ext cx="3276600" cy="3197225"/>
          </a:xfrm>
          <a:noFill/>
          <a:ln/>
        </p:spPr>
      </p:pic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5029200" y="5257800"/>
            <a:ext cx="9906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6019800" y="5867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737350" y="56753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računar</a:t>
            </a:r>
            <a:endParaRPr lang="en-US"/>
          </a:p>
        </p:txBody>
      </p:sp>
      <p:sp>
        <p:nvSpPr>
          <p:cNvPr id="98313" name="Oval 9"/>
          <p:cNvSpPr>
            <a:spLocks noChangeArrowheads="1"/>
          </p:cNvSpPr>
          <p:nvPr/>
        </p:nvSpPr>
        <p:spPr bwMode="auto">
          <a:xfrm>
            <a:off x="5181600" y="3581400"/>
            <a:ext cx="9906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61722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6781800" y="38862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krajnji uređaj</a:t>
            </a:r>
            <a:endParaRPr lang="en-US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3733800" y="4038600"/>
            <a:ext cx="1219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2590800" y="4800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927100" y="4419600"/>
            <a:ext cx="163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r-Latn-CS"/>
              <a:t>komunikacioni</a:t>
            </a:r>
          </a:p>
          <a:p>
            <a:pPr algn="ctr"/>
            <a:r>
              <a:rPr lang="sr-Latn-CS"/>
              <a:t>sistem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sr-Latn-CS" sz="3500"/>
              <a:t>Svrha umrežavanja</a:t>
            </a:r>
            <a:endParaRPr lang="en-US" sz="350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3"/>
          </a:xfrm>
          <a:noFill/>
          <a:ln/>
        </p:spPr>
        <p:txBody>
          <a:bodyPr/>
          <a:lstStyle/>
          <a:p>
            <a:r>
              <a:rPr lang="sr-Latn-CS" sz="2400"/>
              <a:t>komuniciranje</a:t>
            </a:r>
            <a:r>
              <a:rPr lang="sr-Latn-CS" sz="2600"/>
              <a:t> </a:t>
            </a:r>
          </a:p>
          <a:p>
            <a:pPr lvl="1"/>
            <a:r>
              <a:rPr lang="sr-Latn-CS" sz="2000"/>
              <a:t>e-pošta, tekstualne poruke u realnom vremenu (jedan-jedan, više-više), telefonija, video-telefon, video-konferencija</a:t>
            </a:r>
          </a:p>
          <a:p>
            <a:r>
              <a:rPr lang="sr-Latn-CS" sz="2400"/>
              <a:t>deljenje resursa</a:t>
            </a:r>
          </a:p>
          <a:p>
            <a:pPr lvl="1"/>
            <a:r>
              <a:rPr lang="sr-Latn-CS" sz="2000"/>
              <a:t>uređaji: štampači, skeneri, ploteri, serveri...</a:t>
            </a:r>
          </a:p>
          <a:p>
            <a:pPr lvl="1"/>
            <a:r>
              <a:rPr lang="sr-Latn-CS" sz="2000"/>
              <a:t>podaci: datoteke, baze podataka,...</a:t>
            </a:r>
          </a:p>
          <a:p>
            <a:pPr lvl="1"/>
            <a:r>
              <a:rPr lang="sr-Latn-CS" sz="2000"/>
              <a:t>aplikacije: poslovne aplikacije (tipa MS Office), CAD-CAM,...</a:t>
            </a:r>
          </a:p>
          <a:p>
            <a:r>
              <a:rPr lang="sr-Latn-CS" sz="2400"/>
              <a:t>prikupljanje podataka, upravljanje i nadgledanje</a:t>
            </a:r>
          </a:p>
          <a:p>
            <a:pPr lvl="1"/>
            <a:r>
              <a:rPr lang="sr-Latn-CS" sz="2000"/>
              <a:t>prikupljanje: merni uređaji, bar-kod čitači, senzori,...</a:t>
            </a:r>
          </a:p>
          <a:p>
            <a:pPr lvl="1"/>
            <a:r>
              <a:rPr lang="sr-Latn-CS" sz="2000"/>
              <a:t>upravljanje: različiti elektronski i elektro-mehanički uređaji</a:t>
            </a:r>
          </a:p>
          <a:p>
            <a:pPr lvl="1"/>
            <a:r>
              <a:rPr lang="sr-Latn-CS" sz="2000"/>
              <a:t>nadgledanje: kamere...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pPr algn="ctr"/>
            <a:r>
              <a:rPr lang="sr-Latn-CS" sz="2800"/>
              <a:t>Šta je to </a:t>
            </a:r>
            <a:r>
              <a:rPr lang="en-US" sz="2800"/>
              <a:t>komunikacioni sistem ra</a:t>
            </a:r>
            <a:r>
              <a:rPr lang="sr-Latn-CS" sz="2800"/>
              <a:t>čunarske mreže</a:t>
            </a:r>
            <a:endParaRPr lang="en-US" sz="280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395538"/>
          </a:xfrm>
        </p:spPr>
        <p:txBody>
          <a:bodyPr/>
          <a:lstStyle/>
          <a:p>
            <a:r>
              <a:rPr lang="sr-Latn-CS" sz="2000"/>
              <a:t>Komunikacioni sistem obuhvata:</a:t>
            </a:r>
          </a:p>
          <a:p>
            <a:pPr lvl="1"/>
            <a:r>
              <a:rPr lang="sr-Latn-CS" sz="1800">
                <a:solidFill>
                  <a:srgbClr val="FF0000"/>
                </a:solidFill>
              </a:rPr>
              <a:t>komunikacione kanale (linije):</a:t>
            </a:r>
            <a:r>
              <a:rPr lang="sr-Latn-CS" sz="1800"/>
              <a:t>                             </a:t>
            </a:r>
          </a:p>
          <a:p>
            <a:pPr lvl="2"/>
            <a:r>
              <a:rPr lang="sr-Latn-CS" sz="1700"/>
              <a:t>vazduh, bakarne parice, koaksijalni kabl, optički kabl</a:t>
            </a:r>
          </a:p>
          <a:p>
            <a:pPr lvl="1"/>
            <a:r>
              <a:rPr lang="sr-Latn-CS" sz="1800">
                <a:solidFill>
                  <a:srgbClr val="FF0000"/>
                </a:solidFill>
              </a:rPr>
              <a:t>mrežne uređaje</a:t>
            </a:r>
            <a:r>
              <a:rPr lang="sr-Latn-CS" sz="1800"/>
              <a:t> (zavise od kanala i tehnologije prenosa):                   </a:t>
            </a:r>
          </a:p>
          <a:p>
            <a:pPr lvl="2"/>
            <a:r>
              <a:rPr lang="sr-Latn-CS" sz="1700"/>
              <a:t>zvezdišta (</a:t>
            </a:r>
            <a:r>
              <a:rPr lang="sr-Latn-CS" sz="1700" i="1"/>
              <a:t>hub</a:t>
            </a:r>
            <a:r>
              <a:rPr lang="sr-Latn-CS" sz="1700"/>
              <a:t>, </a:t>
            </a:r>
            <a:r>
              <a:rPr lang="sr-Latn-CS" sz="1700" i="1"/>
              <a:t>switch</a:t>
            </a:r>
            <a:r>
              <a:rPr lang="sr-Latn-CS" sz="1700"/>
              <a:t>), pojačivači (</a:t>
            </a:r>
            <a:r>
              <a:rPr lang="sr-Latn-CS" sz="1700" i="1"/>
              <a:t>repeater</a:t>
            </a:r>
            <a:r>
              <a:rPr lang="sr-Latn-CS" sz="1700"/>
              <a:t>), anten</a:t>
            </a:r>
            <a:r>
              <a:rPr lang="en-US" sz="1700"/>
              <a:t>ski</a:t>
            </a:r>
            <a:r>
              <a:rPr lang="sr-Latn-CS" sz="1700"/>
              <a:t> primopredajnici...</a:t>
            </a:r>
          </a:p>
          <a:p>
            <a:pPr lvl="1"/>
            <a:r>
              <a:rPr lang="sr-Latn-CS" sz="1800">
                <a:solidFill>
                  <a:srgbClr val="FF0000"/>
                </a:solidFill>
              </a:rPr>
              <a:t>komunikacione protokole </a:t>
            </a:r>
            <a:r>
              <a:rPr lang="sr-Latn-CS" sz="1800"/>
              <a:t>(realizovane u hardveru i softveru kom. uređaja):</a:t>
            </a:r>
          </a:p>
          <a:p>
            <a:pPr lvl="2"/>
            <a:r>
              <a:rPr lang="sr-Latn-CS" sz="1700"/>
              <a:t>CSMA</a:t>
            </a:r>
            <a:r>
              <a:rPr lang="en-US" sz="1700"/>
              <a:t>/CD, IP, TCP, HTTP….</a:t>
            </a:r>
            <a:r>
              <a:rPr lang="sr-Latn-CS" sz="1700"/>
              <a:t> </a:t>
            </a:r>
          </a:p>
        </p:txBody>
      </p:sp>
      <p:grpSp>
        <p:nvGrpSpPr>
          <p:cNvPr id="122913" name="Group 33"/>
          <p:cNvGrpSpPr>
            <a:grpSpLocks/>
          </p:cNvGrpSpPr>
          <p:nvPr/>
        </p:nvGrpSpPr>
        <p:grpSpPr bwMode="auto">
          <a:xfrm>
            <a:off x="533400" y="4191000"/>
            <a:ext cx="7924800" cy="2503488"/>
            <a:chOff x="336" y="2592"/>
            <a:chExt cx="4992" cy="1577"/>
          </a:xfrm>
        </p:grpSpPr>
        <p:sp>
          <p:nvSpPr>
            <p:cNvPr id="122910" name="Rectangle 30"/>
            <p:cNvSpPr>
              <a:spLocks noChangeArrowheads="1"/>
            </p:cNvSpPr>
            <p:nvPr/>
          </p:nvSpPr>
          <p:spPr bwMode="auto">
            <a:xfrm>
              <a:off x="816" y="2928"/>
              <a:ext cx="3936" cy="67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Rectangle 16"/>
            <p:cNvSpPr>
              <a:spLocks noChangeArrowheads="1"/>
            </p:cNvSpPr>
            <p:nvPr/>
          </p:nvSpPr>
          <p:spPr bwMode="auto">
            <a:xfrm>
              <a:off x="480" y="2592"/>
              <a:ext cx="776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Latn-CS" sz="1600"/>
                <a:t>Izvor</a:t>
              </a:r>
              <a:endParaRPr lang="en-US" sz="1600"/>
            </a:p>
          </p:txBody>
        </p:sp>
        <p:sp>
          <p:nvSpPr>
            <p:cNvPr id="122897" name="Rectangle 17"/>
            <p:cNvSpPr>
              <a:spLocks noChangeArrowheads="1"/>
            </p:cNvSpPr>
            <p:nvPr/>
          </p:nvSpPr>
          <p:spPr bwMode="auto">
            <a:xfrm>
              <a:off x="918" y="3122"/>
              <a:ext cx="775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Latn-CS" sz="1600"/>
                <a:t>Predajnik</a:t>
              </a:r>
              <a:endParaRPr lang="en-US" sz="1600"/>
            </a:p>
          </p:txBody>
        </p:sp>
        <p:sp>
          <p:nvSpPr>
            <p:cNvPr id="122898" name="Rectangle 18"/>
            <p:cNvSpPr>
              <a:spLocks noChangeArrowheads="1"/>
            </p:cNvSpPr>
            <p:nvPr/>
          </p:nvSpPr>
          <p:spPr bwMode="auto">
            <a:xfrm>
              <a:off x="3874" y="3122"/>
              <a:ext cx="775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Latn-CS" sz="1600"/>
                <a:t>Prijemnik</a:t>
              </a:r>
              <a:endParaRPr lang="en-US" sz="1600"/>
            </a:p>
          </p:txBody>
        </p:sp>
        <p:sp>
          <p:nvSpPr>
            <p:cNvPr id="122899" name="Rectangle 19"/>
            <p:cNvSpPr>
              <a:spLocks noChangeArrowheads="1"/>
            </p:cNvSpPr>
            <p:nvPr/>
          </p:nvSpPr>
          <p:spPr bwMode="auto">
            <a:xfrm>
              <a:off x="4359" y="2592"/>
              <a:ext cx="775" cy="3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Latn-CS" sz="1600"/>
                <a:t>Odredište</a:t>
              </a:r>
              <a:endParaRPr lang="en-US" sz="1600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>
              <a:off x="1693" y="3155"/>
              <a:ext cx="2133" cy="234"/>
            </a:xfrm>
            <a:prstGeom prst="leftRightArrow">
              <a:avLst>
                <a:gd name="adj1" fmla="val 50000"/>
                <a:gd name="adj2" fmla="val 1823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sr-Latn-CS" sz="1600"/>
                <a:t>Kanal veze</a:t>
              </a:r>
              <a:endParaRPr lang="en-US" sz="1600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2711" y="3389"/>
              <a:ext cx="242" cy="567"/>
            </a:xfrm>
            <a:prstGeom prst="upArrow">
              <a:avLst>
                <a:gd name="adj1" fmla="val 50000"/>
                <a:gd name="adj2" fmla="val 585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2902" name="Text Box 22"/>
            <p:cNvSpPr txBox="1">
              <a:spLocks noChangeArrowheads="1"/>
            </p:cNvSpPr>
            <p:nvPr/>
          </p:nvSpPr>
          <p:spPr bwMode="auto">
            <a:xfrm>
              <a:off x="2616" y="3957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sz="1600"/>
                <a:t>Šum</a:t>
              </a:r>
              <a:endParaRPr lang="en-US" sz="1600"/>
            </a:p>
          </p:txBody>
        </p:sp>
        <p:sp>
          <p:nvSpPr>
            <p:cNvPr id="122903" name="Line 23"/>
            <p:cNvSpPr>
              <a:spLocks noChangeShapeType="1"/>
            </p:cNvSpPr>
            <p:nvPr/>
          </p:nvSpPr>
          <p:spPr bwMode="auto">
            <a:xfrm>
              <a:off x="672" y="2880"/>
              <a:ext cx="3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04" name="Line 24"/>
            <p:cNvSpPr>
              <a:spLocks noChangeShapeType="1"/>
            </p:cNvSpPr>
            <p:nvPr/>
          </p:nvSpPr>
          <p:spPr bwMode="auto">
            <a:xfrm>
              <a:off x="675" y="3355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Line 25"/>
            <p:cNvSpPr>
              <a:spLocks noChangeShapeType="1"/>
            </p:cNvSpPr>
            <p:nvPr/>
          </p:nvSpPr>
          <p:spPr bwMode="auto">
            <a:xfrm flipH="1">
              <a:off x="4940" y="2928"/>
              <a:ext cx="4" cy="4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Line 26"/>
            <p:cNvSpPr>
              <a:spLocks noChangeShapeType="1"/>
            </p:cNvSpPr>
            <p:nvPr/>
          </p:nvSpPr>
          <p:spPr bwMode="auto">
            <a:xfrm flipH="1">
              <a:off x="4649" y="3355"/>
              <a:ext cx="2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07" name="Text Box 27"/>
            <p:cNvSpPr txBox="1">
              <a:spLocks noChangeArrowheads="1"/>
            </p:cNvSpPr>
            <p:nvPr/>
          </p:nvSpPr>
          <p:spPr bwMode="auto">
            <a:xfrm>
              <a:off x="336" y="3327"/>
              <a:ext cx="5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sz="1600"/>
                <a:t>poruka</a:t>
              </a:r>
              <a:endParaRPr lang="en-US" sz="1600"/>
            </a:p>
          </p:txBody>
        </p:sp>
        <p:sp>
          <p:nvSpPr>
            <p:cNvPr id="122908" name="Text Box 28"/>
            <p:cNvSpPr txBox="1">
              <a:spLocks noChangeArrowheads="1"/>
            </p:cNvSpPr>
            <p:nvPr/>
          </p:nvSpPr>
          <p:spPr bwMode="auto">
            <a:xfrm>
              <a:off x="4745" y="3322"/>
              <a:ext cx="5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sz="1600"/>
                <a:t>poruka</a:t>
              </a:r>
              <a:endParaRPr lang="en-US" sz="1600"/>
            </a:p>
          </p:txBody>
        </p:sp>
        <p:sp>
          <p:nvSpPr>
            <p:cNvPr id="122909" name="Text Box 29"/>
            <p:cNvSpPr txBox="1">
              <a:spLocks noChangeArrowheads="1"/>
            </p:cNvSpPr>
            <p:nvPr/>
          </p:nvSpPr>
          <p:spPr bwMode="auto">
            <a:xfrm>
              <a:off x="2196" y="3004"/>
              <a:ext cx="1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sz="1600"/>
                <a:t>kodirana poruka</a:t>
              </a:r>
              <a:endParaRPr lang="en-US" sz="1600"/>
            </a:p>
          </p:txBody>
        </p:sp>
        <p:sp>
          <p:nvSpPr>
            <p:cNvPr id="122911" name="Line 31"/>
            <p:cNvSpPr>
              <a:spLocks noChangeShapeType="1"/>
            </p:cNvSpPr>
            <p:nvPr/>
          </p:nvSpPr>
          <p:spPr bwMode="auto">
            <a:xfrm flipH="1">
              <a:off x="1248" y="3600"/>
              <a:ext cx="384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12" name="Text Box 32"/>
            <p:cNvSpPr txBox="1">
              <a:spLocks noChangeArrowheads="1"/>
            </p:cNvSpPr>
            <p:nvPr/>
          </p:nvSpPr>
          <p:spPr bwMode="auto">
            <a:xfrm>
              <a:off x="624" y="3820"/>
              <a:ext cx="13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k</a:t>
              </a:r>
              <a:r>
                <a:rPr lang="sr-Latn-CS" sz="1600">
                  <a:solidFill>
                    <a:srgbClr val="FF0000"/>
                  </a:solidFill>
                </a:rPr>
                <a:t>o</a:t>
              </a:r>
              <a:r>
                <a:rPr lang="en-US" sz="1600">
                  <a:solidFill>
                    <a:srgbClr val="FF0000"/>
                  </a:solidFill>
                </a:rPr>
                <a:t>munikacioni sistem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sr-Latn-CS" sz="3500"/>
              <a:t>Šta je to lokalna računarska mreža</a:t>
            </a:r>
            <a:endParaRPr lang="en-US" sz="35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63"/>
            <a:ext cx="8229600" cy="4071937"/>
          </a:xfrm>
          <a:noFill/>
          <a:ln/>
        </p:spPr>
        <p:txBody>
          <a:bodyPr/>
          <a:lstStyle/>
          <a:p>
            <a:r>
              <a:rPr lang="sr-Latn-CS" sz="2200"/>
              <a:t>Lokalna računarska mreža (LAN – </a:t>
            </a:r>
            <a:r>
              <a:rPr lang="sr-Latn-CS" sz="2200" i="1"/>
              <a:t>Local Area Network</a:t>
            </a:r>
            <a:r>
              <a:rPr lang="sr-Latn-CS" sz="2200"/>
              <a:t>)         je računarska mreža koja se </a:t>
            </a:r>
            <a:r>
              <a:rPr lang="sr-Latn-CS" sz="2200">
                <a:solidFill>
                  <a:srgbClr val="FF0000"/>
                </a:solidFill>
              </a:rPr>
              <a:t>prostire na fizički</a:t>
            </a:r>
            <a:r>
              <a:rPr lang="sr-Latn-CS" sz="2200"/>
              <a:t> </a:t>
            </a:r>
            <a:r>
              <a:rPr lang="sr-Latn-CS" sz="2200">
                <a:solidFill>
                  <a:srgbClr val="FF0000"/>
                </a:solidFill>
              </a:rPr>
              <a:t>malom prostoru</a:t>
            </a:r>
            <a:r>
              <a:rPr lang="sr-Latn-CS" sz="2200"/>
              <a:t>    i obično je pod </a:t>
            </a:r>
            <a:r>
              <a:rPr lang="sr-Latn-CS" sz="2200">
                <a:solidFill>
                  <a:srgbClr val="FF0000"/>
                </a:solidFill>
              </a:rPr>
              <a:t>jedinstvenom administrativnom kontrolom.</a:t>
            </a:r>
          </a:p>
          <a:p>
            <a:pPr>
              <a:buFont typeface="Wingdings" pitchFamily="2" charset="2"/>
              <a:buNone/>
            </a:pPr>
            <a:endParaRPr lang="sr-Latn-CS" sz="500"/>
          </a:p>
          <a:p>
            <a:r>
              <a:rPr lang="sr-Latn-CS" sz="2200"/>
              <a:t>Mali prostor: </a:t>
            </a:r>
          </a:p>
          <a:p>
            <a:pPr lvl="1"/>
            <a:r>
              <a:rPr lang="sr-Latn-CS" sz="2000"/>
              <a:t>nekoliko soba, sprat, zgrada, nekoliko susednih zgrada</a:t>
            </a:r>
          </a:p>
          <a:p>
            <a:r>
              <a:rPr lang="sr-Latn-CS" sz="2200"/>
              <a:t>Jedinstvena administrativna kontrola:</a:t>
            </a:r>
          </a:p>
          <a:p>
            <a:pPr lvl="1"/>
            <a:r>
              <a:rPr lang="sr-Latn-CS" sz="2000"/>
              <a:t>preduzeće, institucija, škola,...</a:t>
            </a:r>
            <a:r>
              <a:rPr lang="en-US" sz="2000"/>
              <a:t> </a:t>
            </a:r>
            <a:endParaRPr lang="sr-Latn-CS" sz="2000"/>
          </a:p>
          <a:p>
            <a:r>
              <a:rPr lang="sr-Latn-CS" sz="2200"/>
              <a:t>Odsustvo iznajmljenih komunikacionih kanala (linija)</a:t>
            </a:r>
          </a:p>
          <a:p>
            <a:pPr lvl="1"/>
            <a:r>
              <a:rPr lang="sr-Latn-CS" sz="2000"/>
              <a:t>komunikacione linije pripadaju instituciji koja administrira mrežu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sr-Latn-CS" sz="3500"/>
              <a:t>Fizička topologija LAN mreže</a:t>
            </a:r>
            <a:endParaRPr lang="en-US" sz="3500"/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3814763"/>
            <a:ext cx="5410200" cy="2652712"/>
          </a:xfrm>
          <a:noFill/>
          <a:ln/>
        </p:spPr>
      </p:pic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81000" y="1295400"/>
            <a:ext cx="845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000"/>
              <a:t>Fizička topologija definiše veze između čvorova u mreži</a:t>
            </a:r>
            <a:r>
              <a:rPr lang="en-US" sz="2000"/>
              <a:t>.</a:t>
            </a:r>
            <a:endParaRPr lang="sr-Latn-CS" sz="20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000"/>
              <a:t>Čvor može biti računar, krajnji uređaj poput štampača                                           ili mrežni uređaj poput zvezdišta (hab - </a:t>
            </a:r>
            <a:r>
              <a:rPr lang="sr-Latn-CS" sz="2000" i="1"/>
              <a:t>hub</a:t>
            </a:r>
            <a:r>
              <a:rPr lang="sr-Latn-CS" sz="2000"/>
              <a:t>, svič - </a:t>
            </a:r>
            <a:r>
              <a:rPr lang="sr-Latn-CS" sz="2000" i="1"/>
              <a:t>switch</a:t>
            </a:r>
            <a:r>
              <a:rPr lang="sr-Latn-CS" sz="2000"/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000"/>
              <a:t>Veze mogu biti kako kablovske tako i bežične.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sr-Latn-CS" sz="2000"/>
              <a:t>Od topologije zavisi otpornost mreže na otkaze kanala i čvorova</a:t>
            </a:r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3848100" y="3789363"/>
            <a:ext cx="1919288" cy="2840037"/>
          </a:xfrm>
          <a:custGeom>
            <a:avLst/>
            <a:gdLst/>
            <a:ahLst/>
            <a:cxnLst>
              <a:cxn ang="0">
                <a:pos x="536" y="32"/>
              </a:cxn>
              <a:cxn ang="0">
                <a:pos x="520" y="96"/>
              </a:cxn>
              <a:cxn ang="0">
                <a:pos x="480" y="208"/>
              </a:cxn>
              <a:cxn ang="0">
                <a:pos x="464" y="272"/>
              </a:cxn>
              <a:cxn ang="0">
                <a:pos x="456" y="304"/>
              </a:cxn>
              <a:cxn ang="0">
                <a:pos x="448" y="632"/>
              </a:cxn>
              <a:cxn ang="0">
                <a:pos x="432" y="816"/>
              </a:cxn>
              <a:cxn ang="0">
                <a:pos x="216" y="920"/>
              </a:cxn>
              <a:cxn ang="0">
                <a:pos x="80" y="1008"/>
              </a:cxn>
              <a:cxn ang="0">
                <a:pos x="40" y="1056"/>
              </a:cxn>
              <a:cxn ang="0">
                <a:pos x="24" y="1104"/>
              </a:cxn>
              <a:cxn ang="0">
                <a:pos x="0" y="1256"/>
              </a:cxn>
              <a:cxn ang="0">
                <a:pos x="88" y="1480"/>
              </a:cxn>
              <a:cxn ang="0">
                <a:pos x="224" y="1608"/>
              </a:cxn>
              <a:cxn ang="0">
                <a:pos x="424" y="1760"/>
              </a:cxn>
              <a:cxn ang="0">
                <a:pos x="512" y="1776"/>
              </a:cxn>
              <a:cxn ang="0">
                <a:pos x="752" y="1752"/>
              </a:cxn>
              <a:cxn ang="0">
                <a:pos x="792" y="1704"/>
              </a:cxn>
              <a:cxn ang="0">
                <a:pos x="872" y="1632"/>
              </a:cxn>
              <a:cxn ang="0">
                <a:pos x="928" y="1560"/>
              </a:cxn>
              <a:cxn ang="0">
                <a:pos x="976" y="1488"/>
              </a:cxn>
              <a:cxn ang="0">
                <a:pos x="992" y="1440"/>
              </a:cxn>
              <a:cxn ang="0">
                <a:pos x="1008" y="1408"/>
              </a:cxn>
              <a:cxn ang="0">
                <a:pos x="1080" y="1200"/>
              </a:cxn>
              <a:cxn ang="0">
                <a:pos x="1120" y="1072"/>
              </a:cxn>
              <a:cxn ang="0">
                <a:pos x="1144" y="904"/>
              </a:cxn>
              <a:cxn ang="0">
                <a:pos x="1160" y="824"/>
              </a:cxn>
              <a:cxn ang="0">
                <a:pos x="1168" y="704"/>
              </a:cxn>
              <a:cxn ang="0">
                <a:pos x="1208" y="536"/>
              </a:cxn>
              <a:cxn ang="0">
                <a:pos x="1176" y="392"/>
              </a:cxn>
              <a:cxn ang="0">
                <a:pos x="1144" y="312"/>
              </a:cxn>
              <a:cxn ang="0">
                <a:pos x="1008" y="152"/>
              </a:cxn>
              <a:cxn ang="0">
                <a:pos x="920" y="88"/>
              </a:cxn>
              <a:cxn ang="0">
                <a:pos x="768" y="32"/>
              </a:cxn>
              <a:cxn ang="0">
                <a:pos x="736" y="16"/>
              </a:cxn>
              <a:cxn ang="0">
                <a:pos x="688" y="0"/>
              </a:cxn>
              <a:cxn ang="0">
                <a:pos x="584" y="16"/>
              </a:cxn>
              <a:cxn ang="0">
                <a:pos x="536" y="32"/>
              </a:cxn>
            </a:cxnLst>
            <a:rect l="0" t="0" r="r" b="b"/>
            <a:pathLst>
              <a:path w="1209" h="1789">
                <a:moveTo>
                  <a:pt x="536" y="32"/>
                </a:moveTo>
                <a:cubicBezTo>
                  <a:pt x="533" y="41"/>
                  <a:pt x="520" y="95"/>
                  <a:pt x="520" y="96"/>
                </a:cubicBezTo>
                <a:cubicBezTo>
                  <a:pt x="507" y="134"/>
                  <a:pt x="490" y="169"/>
                  <a:pt x="480" y="208"/>
                </a:cubicBezTo>
                <a:cubicBezTo>
                  <a:pt x="475" y="229"/>
                  <a:pt x="469" y="251"/>
                  <a:pt x="464" y="272"/>
                </a:cubicBezTo>
                <a:cubicBezTo>
                  <a:pt x="461" y="283"/>
                  <a:pt x="456" y="304"/>
                  <a:pt x="456" y="304"/>
                </a:cubicBezTo>
                <a:cubicBezTo>
                  <a:pt x="453" y="413"/>
                  <a:pt x="452" y="523"/>
                  <a:pt x="448" y="632"/>
                </a:cubicBezTo>
                <a:cubicBezTo>
                  <a:pt x="446" y="694"/>
                  <a:pt x="460" y="761"/>
                  <a:pt x="432" y="816"/>
                </a:cubicBezTo>
                <a:cubicBezTo>
                  <a:pt x="392" y="897"/>
                  <a:pt x="285" y="885"/>
                  <a:pt x="216" y="920"/>
                </a:cubicBezTo>
                <a:cubicBezTo>
                  <a:pt x="166" y="945"/>
                  <a:pt x="129" y="983"/>
                  <a:pt x="80" y="1008"/>
                </a:cubicBezTo>
                <a:cubicBezTo>
                  <a:pt x="68" y="1025"/>
                  <a:pt x="50" y="1038"/>
                  <a:pt x="40" y="1056"/>
                </a:cubicBezTo>
                <a:cubicBezTo>
                  <a:pt x="32" y="1071"/>
                  <a:pt x="24" y="1104"/>
                  <a:pt x="24" y="1104"/>
                </a:cubicBezTo>
                <a:cubicBezTo>
                  <a:pt x="17" y="1155"/>
                  <a:pt x="12" y="1206"/>
                  <a:pt x="0" y="1256"/>
                </a:cubicBezTo>
                <a:cubicBezTo>
                  <a:pt x="9" y="1344"/>
                  <a:pt x="24" y="1416"/>
                  <a:pt x="88" y="1480"/>
                </a:cubicBezTo>
                <a:cubicBezTo>
                  <a:pt x="107" y="1537"/>
                  <a:pt x="167" y="1589"/>
                  <a:pt x="224" y="1608"/>
                </a:cubicBezTo>
                <a:cubicBezTo>
                  <a:pt x="272" y="1679"/>
                  <a:pt x="336" y="1742"/>
                  <a:pt x="424" y="1760"/>
                </a:cubicBezTo>
                <a:cubicBezTo>
                  <a:pt x="567" y="1789"/>
                  <a:pt x="417" y="1752"/>
                  <a:pt x="512" y="1776"/>
                </a:cubicBezTo>
                <a:cubicBezTo>
                  <a:pt x="586" y="1772"/>
                  <a:pt x="678" y="1777"/>
                  <a:pt x="752" y="1752"/>
                </a:cubicBezTo>
                <a:cubicBezTo>
                  <a:pt x="767" y="1737"/>
                  <a:pt x="777" y="1719"/>
                  <a:pt x="792" y="1704"/>
                </a:cubicBezTo>
                <a:cubicBezTo>
                  <a:pt x="817" y="1679"/>
                  <a:pt x="847" y="1657"/>
                  <a:pt x="872" y="1632"/>
                </a:cubicBezTo>
                <a:cubicBezTo>
                  <a:pt x="893" y="1611"/>
                  <a:pt x="907" y="1581"/>
                  <a:pt x="928" y="1560"/>
                </a:cubicBezTo>
                <a:cubicBezTo>
                  <a:pt x="938" y="1529"/>
                  <a:pt x="963" y="1517"/>
                  <a:pt x="976" y="1488"/>
                </a:cubicBezTo>
                <a:cubicBezTo>
                  <a:pt x="983" y="1473"/>
                  <a:pt x="984" y="1455"/>
                  <a:pt x="992" y="1440"/>
                </a:cubicBezTo>
                <a:cubicBezTo>
                  <a:pt x="997" y="1429"/>
                  <a:pt x="1003" y="1419"/>
                  <a:pt x="1008" y="1408"/>
                </a:cubicBezTo>
                <a:cubicBezTo>
                  <a:pt x="1023" y="1335"/>
                  <a:pt x="1050" y="1267"/>
                  <a:pt x="1080" y="1200"/>
                </a:cubicBezTo>
                <a:cubicBezTo>
                  <a:pt x="1098" y="1159"/>
                  <a:pt x="1106" y="1114"/>
                  <a:pt x="1120" y="1072"/>
                </a:cubicBezTo>
                <a:cubicBezTo>
                  <a:pt x="1128" y="1016"/>
                  <a:pt x="1131" y="959"/>
                  <a:pt x="1144" y="904"/>
                </a:cubicBezTo>
                <a:cubicBezTo>
                  <a:pt x="1150" y="878"/>
                  <a:pt x="1160" y="824"/>
                  <a:pt x="1160" y="824"/>
                </a:cubicBezTo>
                <a:cubicBezTo>
                  <a:pt x="1163" y="784"/>
                  <a:pt x="1164" y="744"/>
                  <a:pt x="1168" y="704"/>
                </a:cubicBezTo>
                <a:cubicBezTo>
                  <a:pt x="1174" y="649"/>
                  <a:pt x="1199" y="592"/>
                  <a:pt x="1208" y="536"/>
                </a:cubicBezTo>
                <a:cubicBezTo>
                  <a:pt x="1202" y="466"/>
                  <a:pt x="1209" y="442"/>
                  <a:pt x="1176" y="392"/>
                </a:cubicBezTo>
                <a:cubicBezTo>
                  <a:pt x="1168" y="359"/>
                  <a:pt x="1157" y="341"/>
                  <a:pt x="1144" y="312"/>
                </a:cubicBezTo>
                <a:cubicBezTo>
                  <a:pt x="1106" y="227"/>
                  <a:pt x="1098" y="197"/>
                  <a:pt x="1008" y="152"/>
                </a:cubicBezTo>
                <a:cubicBezTo>
                  <a:pt x="986" y="120"/>
                  <a:pt x="954" y="111"/>
                  <a:pt x="920" y="88"/>
                </a:cubicBezTo>
                <a:cubicBezTo>
                  <a:pt x="868" y="54"/>
                  <a:pt x="830" y="41"/>
                  <a:pt x="768" y="32"/>
                </a:cubicBezTo>
                <a:cubicBezTo>
                  <a:pt x="757" y="27"/>
                  <a:pt x="747" y="20"/>
                  <a:pt x="736" y="16"/>
                </a:cubicBezTo>
                <a:cubicBezTo>
                  <a:pt x="720" y="10"/>
                  <a:pt x="688" y="0"/>
                  <a:pt x="688" y="0"/>
                </a:cubicBezTo>
                <a:cubicBezTo>
                  <a:pt x="630" y="6"/>
                  <a:pt x="628" y="3"/>
                  <a:pt x="584" y="16"/>
                </a:cubicBezTo>
                <a:cubicBezTo>
                  <a:pt x="571" y="20"/>
                  <a:pt x="536" y="47"/>
                  <a:pt x="536" y="32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 flipV="1">
            <a:off x="1981200" y="5491163"/>
            <a:ext cx="1905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4800" y="5110163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danas najčešće</a:t>
            </a:r>
          </a:p>
          <a:p>
            <a:r>
              <a:rPr lang="sr-Latn-CS"/>
              <a:t>topologije</a:t>
            </a:r>
            <a:endParaRPr lang="en-US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V="1">
            <a:off x="5181600" y="3738563"/>
            <a:ext cx="12954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432550" y="3586163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slaba tačka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sr-Latn-CS"/>
              <a:t>Tipovi veza između čvorova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455738"/>
            <a:ext cx="7239000" cy="4411662"/>
          </a:xfrm>
        </p:spPr>
        <p:txBody>
          <a:bodyPr/>
          <a:lstStyle/>
          <a:p>
            <a:r>
              <a:rPr lang="sr-Latn-CS" sz="2000"/>
              <a:t>Diktirani su određenom mrežnom tehnologijom:</a:t>
            </a:r>
          </a:p>
          <a:p>
            <a:pPr lvl="1"/>
            <a:r>
              <a:rPr lang="en-US" sz="1800"/>
              <a:t>Kablovske</a:t>
            </a:r>
            <a:r>
              <a:rPr lang="sr-Latn-CS" sz="1800"/>
              <a:t> veze (otporne na šum okolne sredine)</a:t>
            </a:r>
          </a:p>
          <a:p>
            <a:pPr lvl="2"/>
            <a:r>
              <a:rPr lang="sr-Latn-CS" sz="1700"/>
              <a:t>Parice (twisted-pair), oklopljene (STP) i neoklopljene (UTP),                                koriste se i u telefonskoj mreži, brzina prenosa 2-100Mb</a:t>
            </a:r>
            <a:r>
              <a:rPr lang="en-US" sz="1700"/>
              <a:t>/s</a:t>
            </a:r>
            <a:endParaRPr lang="sr-Latn-CS" sz="1700"/>
          </a:p>
          <a:p>
            <a:pPr lvl="2"/>
            <a:endParaRPr lang="sr-Latn-CS" sz="1700"/>
          </a:p>
          <a:p>
            <a:pPr lvl="2"/>
            <a:endParaRPr lang="en-US" sz="1700"/>
          </a:p>
          <a:p>
            <a:pPr lvl="2"/>
            <a:endParaRPr lang="sr-Latn-CS" sz="1700"/>
          </a:p>
          <a:p>
            <a:pPr lvl="2"/>
            <a:endParaRPr lang="sr-Latn-CS" sz="1700"/>
          </a:p>
          <a:p>
            <a:pPr lvl="2"/>
            <a:endParaRPr lang="sr-Latn-CS" sz="1700"/>
          </a:p>
          <a:p>
            <a:pPr lvl="2"/>
            <a:r>
              <a:rPr lang="en-US" sz="1700"/>
              <a:t>Koaksijalni kabl, (kao i za kablovsku </a:t>
            </a:r>
            <a:r>
              <a:rPr lang="sr-Cyrl-CS" sz="1700"/>
              <a:t>Т</a:t>
            </a:r>
            <a:r>
              <a:rPr lang="sr-Latn-CS" sz="1700"/>
              <a:t>V</a:t>
            </a:r>
            <a:r>
              <a:rPr lang="en-US" sz="1700"/>
              <a:t>)</a:t>
            </a:r>
            <a:r>
              <a:rPr lang="sr-Latn-CS" sz="1700"/>
              <a:t> </a:t>
            </a:r>
            <a:r>
              <a:rPr lang="en-US" sz="1700"/>
              <a:t>200</a:t>
            </a:r>
            <a:r>
              <a:rPr lang="sr-Latn-CS" sz="1700"/>
              <a:t>-500+Mb</a:t>
            </a:r>
            <a:r>
              <a:rPr lang="en-US" sz="1700"/>
              <a:t>/s</a:t>
            </a:r>
          </a:p>
          <a:p>
            <a:pPr lvl="2"/>
            <a:endParaRPr lang="sr-Latn-CS" sz="1700"/>
          </a:p>
          <a:p>
            <a:pPr lvl="2"/>
            <a:endParaRPr lang="sr-Latn-CS" sz="1700"/>
          </a:p>
          <a:p>
            <a:pPr lvl="2"/>
            <a:endParaRPr lang="sr-Latn-CS" sz="1700"/>
          </a:p>
          <a:p>
            <a:pPr lvl="2"/>
            <a:r>
              <a:rPr lang="en-US" sz="1700"/>
              <a:t>Opti</a:t>
            </a:r>
            <a:r>
              <a:rPr lang="sr-Latn-CS" sz="1700"/>
              <a:t>čki kabl, nekoliko stotina puta brži                                             od koaksijalnog kabla, problem savijanje</a:t>
            </a:r>
          </a:p>
          <a:p>
            <a:pPr lvl="2">
              <a:buFont typeface="Wingdings" pitchFamily="2" charset="2"/>
              <a:buNone/>
            </a:pPr>
            <a:r>
              <a:rPr lang="sr-Latn-CS" sz="1700"/>
              <a:t> </a:t>
            </a:r>
          </a:p>
        </p:txBody>
      </p:sp>
      <p:pic>
        <p:nvPicPr>
          <p:cNvPr id="12902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4282"/>
          <a:stretch>
            <a:fillRect/>
          </a:stretch>
        </p:blipFill>
        <p:spPr>
          <a:xfrm>
            <a:off x="2743200" y="2819400"/>
            <a:ext cx="2590800" cy="1219200"/>
          </a:xfrm>
          <a:noFill/>
          <a:ln/>
        </p:spPr>
      </p:pic>
      <p:pic>
        <p:nvPicPr>
          <p:cNvPr id="129036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r="2942"/>
          <a:stretch>
            <a:fillRect/>
          </a:stretch>
        </p:blipFill>
        <p:spPr>
          <a:xfrm>
            <a:off x="2743200" y="4648200"/>
            <a:ext cx="2514600" cy="914400"/>
          </a:xfrm>
          <a:noFill/>
          <a:ln/>
        </p:spPr>
      </p:pic>
      <p:pic>
        <p:nvPicPr>
          <p:cNvPr id="12903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8387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Tipovi veza između čvorova</a:t>
            </a: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7543800" cy="4411662"/>
          </a:xfrm>
        </p:spPr>
        <p:txBody>
          <a:bodyPr/>
          <a:lstStyle/>
          <a:p>
            <a:r>
              <a:rPr lang="sr-Latn-CS" sz="2000"/>
              <a:t>Diktirani su određenom mrežnom tehnologijom:</a:t>
            </a:r>
          </a:p>
          <a:p>
            <a:pPr lvl="1"/>
            <a:r>
              <a:rPr lang="sr-Latn-CS" sz="1800"/>
              <a:t>Bežične veze</a:t>
            </a:r>
          </a:p>
          <a:p>
            <a:pPr lvl="2"/>
            <a:r>
              <a:rPr lang="en-US" sz="1700"/>
              <a:t>IEEE 802.11b, 802.11g  (Wi</a:t>
            </a:r>
            <a:r>
              <a:rPr lang="sr-Latn-CS" sz="1700"/>
              <a:t>-Fi</a:t>
            </a:r>
            <a:r>
              <a:rPr lang="en-US" sz="1700"/>
              <a:t>) visokofrekventni radio talasi</a:t>
            </a:r>
            <a:r>
              <a:rPr lang="sr-Latn-CS" sz="1700"/>
              <a:t>              u</a:t>
            </a:r>
            <a:r>
              <a:rPr lang="en-US" sz="1700"/>
              <a:t>  opsegu </a:t>
            </a:r>
            <a:r>
              <a:rPr lang="sr-Latn-CS" sz="1700"/>
              <a:t>od</a:t>
            </a:r>
            <a:r>
              <a:rPr lang="en-US" sz="1700"/>
              <a:t> 2.4GHz, brzina do 54Mb/s (u proseku </a:t>
            </a:r>
            <a:r>
              <a:rPr lang="sr-Latn-CS" sz="1700"/>
              <a:t>22Mb</a:t>
            </a:r>
            <a:r>
              <a:rPr lang="en-US" sz="1700"/>
              <a:t>/s) </a:t>
            </a: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>
              <a:buFont typeface="Wingdings" pitchFamily="2" charset="2"/>
              <a:buNone/>
            </a:pPr>
            <a:endParaRPr lang="sr-Latn-CS" sz="1700"/>
          </a:p>
          <a:p>
            <a:pPr lvl="2"/>
            <a:r>
              <a:rPr lang="sr-Latn-CS" sz="1700"/>
              <a:t>Bluetooth,</a:t>
            </a:r>
            <a:r>
              <a:rPr lang="en-US" sz="1700"/>
              <a:t> 2.4GHz</a:t>
            </a:r>
            <a:r>
              <a:rPr lang="sr-Latn-CS" sz="1700"/>
              <a:t>, 1Mb</a:t>
            </a:r>
            <a:r>
              <a:rPr lang="en-US" sz="1700"/>
              <a:t>/s do 100 metara (naj</a:t>
            </a:r>
            <a:r>
              <a:rPr lang="sr-Latn-CS" sz="1700"/>
              <a:t>češće do 10m</a:t>
            </a:r>
            <a:r>
              <a:rPr lang="en-US" sz="1700"/>
              <a:t>), </a:t>
            </a:r>
            <a:r>
              <a:rPr lang="sr-Latn-CS" sz="1700"/>
              <a:t>  </a:t>
            </a:r>
            <a:r>
              <a:rPr lang="en-US" sz="1700"/>
              <a:t>mala potro</a:t>
            </a:r>
            <a:r>
              <a:rPr lang="sr-Latn-CS" sz="1700"/>
              <a:t>šnja</a:t>
            </a:r>
            <a:r>
              <a:rPr lang="en-US" sz="1700"/>
              <a:t> </a:t>
            </a:r>
            <a:r>
              <a:rPr lang="sr-Latn-CS" sz="1700"/>
              <a:t>energije</a:t>
            </a:r>
          </a:p>
          <a:p>
            <a:pPr lvl="2"/>
            <a:endParaRPr lang="en-US" sz="1700"/>
          </a:p>
        </p:txBody>
      </p:sp>
      <p:pic>
        <p:nvPicPr>
          <p:cNvPr id="130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3200400"/>
            <a:ext cx="2667000" cy="2298700"/>
          </a:xfrm>
          <a:noFill/>
          <a:ln/>
        </p:spPr>
      </p:pic>
      <p:sp>
        <p:nvSpPr>
          <p:cNvPr id="130054" name="Line 6"/>
          <p:cNvSpPr>
            <a:spLocks noChangeShapeType="1"/>
          </p:cNvSpPr>
          <p:nvPr/>
        </p:nvSpPr>
        <p:spPr bwMode="auto">
          <a:xfrm flipV="1">
            <a:off x="3124200" y="4191000"/>
            <a:ext cx="914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190625" y="4259263"/>
            <a:ext cx="2238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sz="1600"/>
              <a:t>pristupna tačka</a:t>
            </a:r>
          </a:p>
          <a:p>
            <a:r>
              <a:rPr lang="sr-Latn-CS" sz="1600"/>
              <a:t>(wireless access point)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/>
              <a:t>Kako se čvorovi priključuju na mrežu</a:t>
            </a:r>
            <a:endParaRPr lang="en-US" sz="32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086600" cy="1524000"/>
          </a:xfrm>
        </p:spPr>
        <p:txBody>
          <a:bodyPr/>
          <a:lstStyle/>
          <a:p>
            <a:r>
              <a:rPr lang="sr-Latn-CS" sz="2000"/>
              <a:t>Računari i krajnji uređaji priključuju se na mrežu                      preko spoljne ili integrisane mrežne kartice (MK),                      (engleski NIC - </a:t>
            </a:r>
            <a:r>
              <a:rPr lang="sr-Latn-CS" sz="2000" i="1"/>
              <a:t>Network Interface Card</a:t>
            </a:r>
            <a:r>
              <a:rPr lang="sr-Latn-CS" sz="2000"/>
              <a:t>)</a:t>
            </a:r>
          </a:p>
        </p:txBody>
      </p:sp>
      <p:pic>
        <p:nvPicPr>
          <p:cNvPr id="1259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0"/>
            <a:ext cx="2871788" cy="2128838"/>
          </a:xfrm>
          <a:noFill/>
          <a:ln/>
        </p:spPr>
      </p:pic>
      <p:pic>
        <p:nvPicPr>
          <p:cNvPr id="1259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3657600"/>
            <a:ext cx="2819400" cy="2116138"/>
          </a:xfrm>
          <a:noFill/>
          <a:ln/>
        </p:spPr>
      </p:pic>
      <p:sp>
        <p:nvSpPr>
          <p:cNvPr id="125960" name="Line 8"/>
          <p:cNvSpPr>
            <a:spLocks noChangeShapeType="1"/>
          </p:cNvSpPr>
          <p:nvPr/>
        </p:nvSpPr>
        <p:spPr bwMode="auto">
          <a:xfrm flipH="1" flipV="1">
            <a:off x="2057400" y="4800600"/>
            <a:ext cx="3810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1" name="Line 9"/>
          <p:cNvSpPr>
            <a:spLocks noChangeShapeType="1"/>
          </p:cNvSpPr>
          <p:nvPr/>
        </p:nvSpPr>
        <p:spPr bwMode="auto">
          <a:xfrm flipH="1" flipV="1">
            <a:off x="2209800" y="4495800"/>
            <a:ext cx="2286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 flipV="1">
            <a:off x="2438400" y="4038600"/>
            <a:ext cx="990600" cy="1981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762000" y="6056313"/>
            <a:ext cx="334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priključak na liniju putem kabla </a:t>
            </a:r>
            <a:endParaRPr lang="en-US"/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593725" y="5218113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spoljna MK</a:t>
            </a:r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3733800" y="32766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integrisana MK</a:t>
            </a:r>
            <a:endParaRPr lang="en-US"/>
          </a:p>
        </p:txBody>
      </p:sp>
      <p:pic>
        <p:nvPicPr>
          <p:cNvPr id="12596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733800"/>
            <a:ext cx="22288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6781800" y="5486400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/>
              <a:t>spoljna Wi-Fi MK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1894</TotalTime>
  <Words>1262</Words>
  <Application>Microsoft Office PowerPoint</Application>
  <PresentationFormat>On-screen Show (4:3)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Network</vt:lpstr>
      <vt:lpstr>Visio</vt:lpstr>
      <vt:lpstr>Računarska mreža i struktura mreže</vt:lpstr>
      <vt:lpstr>Šta je to računarska mreža</vt:lpstr>
      <vt:lpstr>Svrha umrežavanja</vt:lpstr>
      <vt:lpstr>Šta je to komunikacioni sistem računarske mreže</vt:lpstr>
      <vt:lpstr>Šta je to lokalna računarska mreža</vt:lpstr>
      <vt:lpstr>Fizička topologija LAN mreže</vt:lpstr>
      <vt:lpstr>Tipovi veza između čvorova</vt:lpstr>
      <vt:lpstr>Tipovi veza između čvorova</vt:lpstr>
      <vt:lpstr>Kako se čvorovi priključuju na mrežu</vt:lpstr>
      <vt:lpstr>Mrežna kartica i upravljački program</vt:lpstr>
      <vt:lpstr>LAN mreže tipa Ethernet (familija IEEE 802.3)</vt:lpstr>
      <vt:lpstr>LAN mreže tipa Ethernet (familija IEEE 802.3)</vt:lpstr>
      <vt:lpstr>LAN mreže tipa Ethernet (familija IEEE 802.3) deljeni (shared) Ethernet</vt:lpstr>
      <vt:lpstr>LAN mreže tipa Ethernet (familija IEEE 802.3)  deljeni (shared) Ethernet</vt:lpstr>
      <vt:lpstr>LAN mreže tipa Ethernet (familija IEEE 802.3) komutirani (switched) Ethernet</vt:lpstr>
      <vt:lpstr>LAN mreže tipa Ethernet (familija IEEE 802.3) segmentiranje mreže</vt:lpstr>
      <vt:lpstr>LAN mreže tipa Ethernet (familija IEEE 802.3) brzine i dometi</vt:lpstr>
      <vt:lpstr>Strukturno kabliranje</vt:lpstr>
      <vt:lpstr>Strukturno kabliranje – primjer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</dc:creator>
  <cp:lastModifiedBy>Win</cp:lastModifiedBy>
  <cp:revision>52</cp:revision>
  <cp:lastPrinted>1601-01-01T00:00:00Z</cp:lastPrinted>
  <dcterms:created xsi:type="dcterms:W3CDTF">1601-01-01T00:00:00Z</dcterms:created>
  <dcterms:modified xsi:type="dcterms:W3CDTF">2021-01-16T14:29:38Z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