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7" r:id="rId3"/>
    <p:sldId id="268" r:id="rId4"/>
    <p:sldId id="269" r:id="rId5"/>
    <p:sldId id="270" r:id="rId6"/>
    <p:sldId id="277" r:id="rId7"/>
    <p:sldId id="272" r:id="rId8"/>
    <p:sldId id="274" r:id="rId9"/>
    <p:sldId id="278" r:id="rId10"/>
    <p:sldId id="279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4" autoAdjust="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AEADB-7777-46EF-9705-ACD7D7C173CC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C7541-2946-4AE2-954C-F4E8F55DC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9F8DF-06CD-4F21-B4EA-0A5CB37C2976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FABF-ED44-4282-9656-E72358672254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3496-E8ED-423A-90D3-35F2BB0C6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FABF-ED44-4282-9656-E72358672254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3496-E8ED-423A-90D3-35F2BB0C6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FABF-ED44-4282-9656-E72358672254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3496-E8ED-423A-90D3-35F2BB0C6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FABF-ED44-4282-9656-E72358672254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3496-E8ED-423A-90D3-35F2BB0C6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FABF-ED44-4282-9656-E72358672254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3496-E8ED-423A-90D3-35F2BB0C6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FABF-ED44-4282-9656-E72358672254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3496-E8ED-423A-90D3-35F2BB0C6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FABF-ED44-4282-9656-E72358672254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3496-E8ED-423A-90D3-35F2BB0C6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FABF-ED44-4282-9656-E72358672254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3496-E8ED-423A-90D3-35F2BB0C6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FABF-ED44-4282-9656-E72358672254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3496-E8ED-423A-90D3-35F2BB0C6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FABF-ED44-4282-9656-E72358672254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3496-E8ED-423A-90D3-35F2BB0C6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FABF-ED44-4282-9656-E72358672254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13496-E8ED-423A-90D3-35F2BB0C6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2FABF-ED44-4282-9656-E72358672254}" type="datetimeFigureOut">
              <a:rPr lang="es-ES" smtClean="0"/>
              <a:pPr/>
              <a:t>12/02/2017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3496-E8ED-423A-90D3-35F2BB0C6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o4u.com/en/cram-up/grammar/past-perfect-progressive/exercise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g2EJvvlF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ptbackgroundstemplates.com/backgrounds/paper-clip-border-ppt-backgrounds-powerpo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/>
          <a:lstStyle/>
          <a:p>
            <a:r>
              <a:rPr lang="sr-Latn-CS" sz="6600" b="1" dirty="0" smtClean="0">
                <a:solidFill>
                  <a:srgbClr val="000000"/>
                </a:solidFill>
                <a:latin typeface="Comic Sans MS" pitchFamily="66" charset="0"/>
              </a:rPr>
              <a:t>REVISION</a:t>
            </a:r>
            <a:endParaRPr lang="en-US" sz="66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j00787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527300"/>
            <a:ext cx="5257800" cy="3886200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990975" y="3290888"/>
            <a:ext cx="2971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C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MODULES 6</a:t>
            </a:r>
          </a:p>
          <a:p>
            <a:pPr algn="ctr"/>
            <a:r>
              <a:rPr lang="sr-Latn-C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AND 7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pring Flower Right Frame    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8186766" cy="567372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sr-Latn-CS" sz="4000" b="1" dirty="0" smtClean="0">
                <a:solidFill>
                  <a:srgbClr val="000099"/>
                </a:solidFill>
                <a:latin typeface="Comic Sans MS" pitchFamily="66" charset="0"/>
              </a:rPr>
              <a:t>DISCUSS</a:t>
            </a:r>
            <a:endParaRPr lang="en-US" sz="4000" b="1" dirty="0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rgbClr val="000099"/>
              </a:solidFill>
              <a:latin typeface="Comic Sans MS" pitchFamily="66" charset="0"/>
            </a:endParaRPr>
          </a:p>
          <a:p>
            <a:pPr marL="514350" indent="-514350">
              <a:lnSpc>
                <a:spcPct val="90000"/>
              </a:lnSpc>
              <a:buNone/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sr-Latn-CS" dirty="0" smtClean="0">
                <a:latin typeface="Comic Sans MS" pitchFamily="66" charset="0"/>
              </a:rPr>
              <a:t>THE WORLD WOULD BE A BETTER PLACE IF....</a:t>
            </a:r>
          </a:p>
          <a:p>
            <a:pPr marL="514350" indent="-514350">
              <a:lnSpc>
                <a:spcPct val="90000"/>
              </a:lnSpc>
            </a:pPr>
            <a:endParaRPr lang="sr-Latn-CS" sz="400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461963"/>
            <a:ext cx="4038600" cy="5597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>
                <a:latin typeface="Comic Sans MS" pitchFamily="66" charset="0"/>
              </a:rPr>
              <a:t>	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3333750" y="5915025"/>
            <a:ext cx="5410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  <p:bldP spid="14342" grpId="0" build="p"/>
      <p:bldP spid="143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pring Flower Right Frame    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4038600" cy="567372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sr-Latn-CS" sz="4000" b="1" dirty="0" smtClean="0">
                <a:solidFill>
                  <a:srgbClr val="000099"/>
                </a:solidFill>
                <a:latin typeface="Comic Sans MS" pitchFamily="66" charset="0"/>
              </a:rPr>
              <a:t>GRAMMAR</a:t>
            </a:r>
            <a:endParaRPr lang="en-US" sz="4000" b="1" dirty="0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rgbClr val="000099"/>
              </a:solidFill>
              <a:latin typeface="Comic Sans MS" pitchFamily="66" charset="0"/>
            </a:endParaRPr>
          </a:p>
          <a:p>
            <a:pPr marL="514350" indent="-514350">
              <a:lnSpc>
                <a:spcPct val="90000"/>
              </a:lnSpc>
              <a:buFontTx/>
              <a:buAutoNum type="arabicParenR"/>
            </a:pPr>
            <a:r>
              <a:rPr lang="sr-Latn-CS" sz="3100" b="1" dirty="0" smtClean="0">
                <a:solidFill>
                  <a:srgbClr val="000099"/>
                </a:solidFill>
                <a:latin typeface="Comic Sans MS" pitchFamily="66" charset="0"/>
              </a:rPr>
              <a:t>Future Continuous and Future Perfect</a:t>
            </a:r>
          </a:p>
          <a:p>
            <a:pPr marL="514350" indent="-514350">
              <a:lnSpc>
                <a:spcPct val="90000"/>
              </a:lnSpc>
              <a:buFontTx/>
              <a:buAutoNum type="arabicParenR"/>
            </a:pPr>
            <a:endParaRPr lang="sr-Latn-CS" sz="31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514350" indent="-514350">
              <a:lnSpc>
                <a:spcPct val="90000"/>
              </a:lnSpc>
              <a:buFontTx/>
              <a:buAutoNum type="arabicParenR"/>
            </a:pPr>
            <a:r>
              <a:rPr lang="sr-Latn-CS" sz="3100" b="1" dirty="0" smtClean="0">
                <a:solidFill>
                  <a:srgbClr val="000099"/>
                </a:solidFill>
                <a:latin typeface="Comic Sans MS" pitchFamily="66" charset="0"/>
              </a:rPr>
              <a:t>Past Perfect Passive</a:t>
            </a:r>
          </a:p>
          <a:p>
            <a:pPr marL="514350" indent="-514350">
              <a:lnSpc>
                <a:spcPct val="90000"/>
              </a:lnSpc>
              <a:buNone/>
            </a:pPr>
            <a:endParaRPr lang="sr-Latn-CS" sz="31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514350" indent="-514350">
              <a:lnSpc>
                <a:spcPct val="90000"/>
              </a:lnSpc>
              <a:buNone/>
            </a:pPr>
            <a:r>
              <a:rPr lang="sr-Latn-CS" sz="3100" b="1" dirty="0" smtClean="0">
                <a:solidFill>
                  <a:srgbClr val="000099"/>
                </a:solidFill>
                <a:latin typeface="Comic Sans MS" pitchFamily="66" charset="0"/>
              </a:rPr>
              <a:t>3) Past Perfect Continuous</a:t>
            </a:r>
            <a:r>
              <a:rPr lang="en-US" dirty="0">
                <a:latin typeface="Comic Sans MS" pitchFamily="66" charset="0"/>
              </a:rPr>
              <a:t>	</a:t>
            </a:r>
            <a:endParaRPr lang="en-US" sz="4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461963"/>
            <a:ext cx="4038600" cy="5597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r-Latn-CS" sz="3600" b="1" dirty="0" smtClean="0">
                <a:solidFill>
                  <a:srgbClr val="000099"/>
                </a:solidFill>
                <a:latin typeface="Comic Sans MS" pitchFamily="66" charset="0"/>
              </a:rPr>
              <a:t>VOCABULARY</a:t>
            </a:r>
            <a:r>
              <a:rPr lang="en-US" sz="3600" b="1" dirty="0" smtClean="0">
                <a:solidFill>
                  <a:srgbClr val="000099"/>
                </a:solidFill>
                <a:latin typeface="Comic Sans MS" pitchFamily="66" charset="0"/>
              </a:rPr>
              <a:t>:</a:t>
            </a:r>
            <a:endParaRPr lang="en-US" sz="3600" b="1" dirty="0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sz="1200" b="1" dirty="0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buFontTx/>
              <a:buAutoNum type="arabicParenR"/>
            </a:pPr>
            <a:r>
              <a:rPr lang="en-US" sz="27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sr-Latn-CS" sz="2700" b="1" dirty="0" smtClean="0">
                <a:solidFill>
                  <a:srgbClr val="000099"/>
                </a:solidFill>
                <a:latin typeface="Comic Sans MS" pitchFamily="66" charset="0"/>
              </a:rPr>
              <a:t>“Green” issues</a:t>
            </a:r>
            <a:endParaRPr lang="en-US" sz="2700" b="1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sz="2100" b="1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sz="2700" b="1" dirty="0">
                <a:solidFill>
                  <a:srgbClr val="000099"/>
                </a:solidFill>
                <a:latin typeface="Comic Sans MS" pitchFamily="66" charset="0"/>
              </a:rPr>
              <a:t>2</a:t>
            </a:r>
            <a:r>
              <a:rPr lang="en-US" sz="2700" b="1" dirty="0" smtClean="0">
                <a:solidFill>
                  <a:srgbClr val="000099"/>
                </a:solidFill>
                <a:latin typeface="Comic Sans MS" pitchFamily="66" charset="0"/>
              </a:rPr>
              <a:t>)</a:t>
            </a:r>
            <a:r>
              <a:rPr lang="sr-Latn-CS" sz="2700" b="1" dirty="0" smtClean="0">
                <a:solidFill>
                  <a:srgbClr val="000099"/>
                </a:solidFill>
                <a:latin typeface="Comic Sans MS" pitchFamily="66" charset="0"/>
              </a:rPr>
              <a:t> Peace and peacemakers</a:t>
            </a:r>
            <a:endParaRPr lang="en-US" b="1" dirty="0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sz="1600" dirty="0">
                <a:latin typeface="Comic Sans MS" pitchFamily="66" charset="0"/>
              </a:rPr>
              <a:t>	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3333750" y="5915025"/>
            <a:ext cx="5410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  <p:bldP spid="14342" grpId="0" build="p"/>
      <p:bldP spid="143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Pastel 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62835"/>
            <a:ext cx="9572660" cy="6920835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786190"/>
            <a:ext cx="8382000" cy="233997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6600"/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39939" name="Picture 3" descr="j02889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804863"/>
            <a:ext cx="1700213" cy="2752725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857752" cy="3571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normalizeH="1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2A1C7"/>
                </a:solidFill>
                <a:effectLst/>
                <a:latin typeface="Kristen ITC"/>
              </a:rPr>
              <a:t>Future Continuous</a:t>
            </a:r>
            <a:endParaRPr lang="en-US" sz="3600" b="1" kern="10" spc="0" normalizeH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2A1C7"/>
              </a:solidFill>
              <a:effectLst/>
              <a:latin typeface="Kristen ITC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-500098" y="571480"/>
            <a:ext cx="8358246" cy="2286016"/>
          </a:xfrm>
          <a:prstGeom prst="flowChartAlternateProcess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tint val="20000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4BACC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</a:rPr>
              <a:t>Actions in progress at a specific or certain time in the future – already planned or routines.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Kristen ITC" pitchFamily="66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risten ITC" pitchFamily="66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</a:rPr>
              <a:t>Signal Words: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</a:rPr>
              <a:t> (at)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</a:rPr>
              <a:t>this time next (week), in (6 months’) time, next (weekend), at (8) this (evening), in (20) years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0" y="2928934"/>
            <a:ext cx="4714876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normalizeH="1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/>
                <a:latin typeface="Kristen ITC"/>
              </a:rPr>
              <a:t>Future Perfect</a:t>
            </a:r>
            <a:endParaRPr lang="en-US" sz="3600" b="1" kern="10" spc="0" normalizeH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99"/>
              </a:solidFill>
              <a:effectLst/>
              <a:latin typeface="Kristen ITC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-285784" y="3643314"/>
            <a:ext cx="8286808" cy="2643206"/>
          </a:xfrm>
          <a:prstGeom prst="flowChartAlternateProcess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tint val="20000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31849B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</a:rPr>
              <a:t>actions completed by specific or certain time in the future.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Kristen ITC" pitchFamily="66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risten ITC" pitchFamily="66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</a:rPr>
              <a:t>Signal Words: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</a:rPr>
              <a:t>by 2030, by the end of (the year), by now, by then, by (five years), by the time (you)…, this time tomorrow, in (ten years’) time, in (four months), soon.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risten ITC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imple flower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-214338"/>
            <a:ext cx="8153400" cy="6248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en-US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5" name="Picture 4" descr="C:\Users\user\Dropbox\Dropbox\MyCuteGraphics\SPACE\aliens-and-astronauts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702"/>
            <a:ext cx="22145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571604" y="0"/>
            <a:ext cx="4857784" cy="42860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Off to Mars...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0"/>
            <a:ext cx="8429684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100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100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This time tomorrow morning Captain Neil Armstrong and his crew ___________________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leave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earth and _____________________(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head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for the planet Mars.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Crew members Yuri Gagarin and Sally Ride __________________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check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all the instruments all day long to make sure they are working properly. They ___________________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not/take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it easy.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By the end of the year 2044 they ___________________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arrive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on the planet Mars. They ___________________________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100 million light years and yet they ____________________ (not/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age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even one year. Miraculous!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What ________________________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/they) about as they zip through space? Will they be frightened? I doubt it. They will be too busy.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By the end of the first month aboard the spaceship,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Martian Explorer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the crew __________________________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get used to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living without gravity and to eating their food out of tubes. On a normal day they _______________ (float) around the cabin.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Scientists claim that within the next 50 years, they _________________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find 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whether life on Mars exists or not and they _________________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meet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those little green men, Martians.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lang="sr-Latn-CS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In the meantime</a:t>
            </a:r>
            <a:r>
              <a:rPr lang="en-US" sz="1600" dirty="0" smtClean="0"/>
              <a:t> 1. This time tomorrow morning Captain Neil Armstrong and his crew ___________________ (</a:t>
            </a:r>
            <a:r>
              <a:rPr lang="en-US" sz="1600" b="1" dirty="0" smtClean="0"/>
              <a:t>leave</a:t>
            </a:r>
            <a:r>
              <a:rPr lang="en-US" sz="1600" dirty="0" smtClean="0"/>
              <a:t>) earth and _____________________(</a:t>
            </a:r>
            <a:r>
              <a:rPr lang="en-US" sz="1600" b="1" dirty="0" smtClean="0"/>
              <a:t>head</a:t>
            </a:r>
            <a:r>
              <a:rPr lang="en-US" sz="1600" dirty="0" smtClean="0"/>
              <a:t>) for the planet Mars.</a:t>
            </a:r>
          </a:p>
          <a:p>
            <a:r>
              <a:rPr lang="sr-Latn-CS" sz="1600" dirty="0" smtClean="0"/>
              <a:t>                                                          8</a:t>
            </a:r>
            <a:r>
              <a:rPr lang="en-US" sz="1600" dirty="0" smtClean="0"/>
              <a:t>. In the meantime, let us wish good luck to Captain Armstrong and </a:t>
            </a:r>
            <a:r>
              <a:rPr lang="sr-Latn-CS" sz="1600" dirty="0" smtClean="0"/>
              <a:t>                                                 </a:t>
            </a:r>
          </a:p>
          <a:p>
            <a:r>
              <a:rPr lang="sr-Latn-CS" sz="1600" dirty="0" smtClean="0"/>
              <a:t>                                        </a:t>
            </a:r>
            <a:r>
              <a:rPr lang="en-US" sz="1600" dirty="0" smtClean="0"/>
              <a:t>his crew</a:t>
            </a:r>
            <a:r>
              <a:rPr lang="sr-Latn-CS" sz="1600" dirty="0" smtClean="0"/>
              <a:t>. </a:t>
            </a:r>
            <a:r>
              <a:rPr lang="en-US" sz="1600" dirty="0" smtClean="0"/>
              <a:t>They </a:t>
            </a:r>
            <a:r>
              <a:rPr lang="sr-Latn-CS" sz="1600" dirty="0" smtClean="0"/>
              <a:t> </a:t>
            </a:r>
            <a:r>
              <a:rPr lang="en-US" sz="1600" dirty="0" smtClean="0"/>
              <a:t>________________ (</a:t>
            </a:r>
            <a:r>
              <a:rPr lang="en-US" sz="1600" b="1" dirty="0" smtClean="0"/>
              <a:t>explore</a:t>
            </a:r>
            <a:r>
              <a:rPr lang="en-US" sz="1600" dirty="0" smtClean="0"/>
              <a:t>) the outer reaches of the </a:t>
            </a:r>
            <a:r>
              <a:rPr lang="sr-Latn-CS" sz="1600" dirty="0" smtClean="0"/>
              <a:t>  </a:t>
            </a:r>
          </a:p>
          <a:p>
            <a:r>
              <a:rPr lang="sr-Latn-CS" sz="1600" dirty="0" smtClean="0"/>
              <a:t>                                           </a:t>
            </a:r>
            <a:r>
              <a:rPr lang="en-US" sz="1600" dirty="0" smtClean="0"/>
              <a:t>universe..</a:t>
            </a:r>
          </a:p>
          <a:p>
            <a:r>
              <a:rPr lang="sr-Latn-CS" sz="1600" dirty="0" smtClean="0"/>
              <a:t>                                                          9</a:t>
            </a:r>
            <a:r>
              <a:rPr lang="en-US" sz="1600" dirty="0" smtClean="0"/>
              <a:t>. By 2044 __________________________(they/</a:t>
            </a:r>
            <a:r>
              <a:rPr lang="en-US" sz="1600" b="1" dirty="0" smtClean="0"/>
              <a:t>expand</a:t>
            </a:r>
            <a:r>
              <a:rPr lang="en-US" sz="1600" dirty="0" smtClean="0"/>
              <a:t>) our </a:t>
            </a:r>
            <a:r>
              <a:rPr lang="sr-Latn-CS" sz="1600" dirty="0" smtClean="0"/>
              <a:t>              </a:t>
            </a:r>
          </a:p>
          <a:p>
            <a:r>
              <a:rPr lang="sr-Latn-CS" sz="1600" dirty="0" smtClean="0"/>
              <a:t>                                           </a:t>
            </a:r>
            <a:r>
              <a:rPr lang="en-US" sz="1600" dirty="0" smtClean="0"/>
              <a:t>knowledge</a:t>
            </a:r>
            <a:r>
              <a:rPr lang="sr-Latn-CS" sz="1600" dirty="0" smtClean="0"/>
              <a:t> </a:t>
            </a:r>
            <a:r>
              <a:rPr lang="en-US" sz="1600" dirty="0" smtClean="0"/>
              <a:t>of new frontiers and deep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reen Leaves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676"/>
            <a:ext cx="9144000" cy="6924676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0"/>
            <a:ext cx="7215238" cy="650083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sr-Latn-CS" b="1" dirty="0" smtClean="0">
                <a:solidFill>
                  <a:srgbClr val="000000"/>
                </a:solidFill>
                <a:latin typeface="Comic Sans MS" pitchFamily="66" charset="0"/>
              </a:rPr>
              <a:t>PAST PERFECT PASSIVE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:</a:t>
            </a:r>
            <a:endParaRPr lang="sr-Latn-CS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sr-Latn-CS" b="1" dirty="0" smtClean="0">
                <a:solidFill>
                  <a:srgbClr val="000000"/>
                </a:solidFill>
                <a:latin typeface="Comic Sans MS" pitchFamily="66" charset="0"/>
              </a:rPr>
              <a:t>PAST PERFECT OF THE VERB TO BE + PAST PARTICIPLE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sr-Latn-CS" b="1" dirty="0" smtClean="0">
                <a:solidFill>
                  <a:srgbClr val="000000"/>
                </a:solidFill>
                <a:latin typeface="Comic Sans MS" pitchFamily="66" charset="0"/>
              </a:rPr>
              <a:t>HAD BEEN + ED-IIIC.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sr-Latn-CS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dirty="0" smtClean="0"/>
              <a:t>I had worn blue shoes. - </a:t>
            </a:r>
          </a:p>
          <a:p>
            <a:r>
              <a:rPr lang="en-US" dirty="0" smtClean="0"/>
              <a:t>Joe had cleaned the tables. - </a:t>
            </a:r>
          </a:p>
          <a:p>
            <a:r>
              <a:rPr lang="en-US" dirty="0" smtClean="0"/>
              <a:t>We had lost the key. - </a:t>
            </a:r>
          </a:p>
          <a:p>
            <a:r>
              <a:rPr lang="en-US" dirty="0" smtClean="0"/>
              <a:t>They had started a fight. - </a:t>
            </a:r>
          </a:p>
          <a:p>
            <a:r>
              <a:rPr lang="en-US" dirty="0" smtClean="0"/>
              <a:t>I had been reading an article. - </a:t>
            </a:r>
          </a:p>
          <a:p>
            <a:r>
              <a:rPr lang="en-US" dirty="0" smtClean="0"/>
              <a:t>I had not closed the window. - </a:t>
            </a:r>
          </a:p>
          <a:p>
            <a:r>
              <a:rPr lang="en-US" dirty="0" smtClean="0"/>
              <a:t>They had not bought the paper. - </a:t>
            </a:r>
          </a:p>
          <a:p>
            <a:r>
              <a:rPr lang="en-US" dirty="0" smtClean="0"/>
              <a:t>She had not noticed me. - </a:t>
            </a:r>
          </a:p>
          <a:p>
            <a:r>
              <a:rPr lang="en-US" dirty="0" smtClean="0"/>
              <a:t>Had she solved the problem? - </a:t>
            </a:r>
          </a:p>
          <a:p>
            <a:r>
              <a:rPr lang="en-US" dirty="0" smtClean="0"/>
              <a:t>Had he recorded that song? - 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sr-Latn-CS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sr-Latn-CS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6000" b="1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8436" name="Picture 4" descr="j00787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"/>
            <a:ext cx="1265235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reen Leaves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676"/>
            <a:ext cx="9144000" cy="6924676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0"/>
            <a:ext cx="7215238" cy="650083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sr-Latn-CS" b="1" dirty="0" smtClean="0">
                <a:solidFill>
                  <a:srgbClr val="000000"/>
                </a:solidFill>
                <a:latin typeface="Comic Sans MS" pitchFamily="66" charset="0"/>
              </a:rPr>
              <a:t>PAST PERFECT CONTINUOUS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:</a:t>
            </a:r>
            <a:endParaRPr lang="sr-Latn-CS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sr-Latn-CS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sr-Latn-CS" b="1" dirty="0" smtClean="0">
                <a:solidFill>
                  <a:srgbClr val="000000"/>
                </a:solidFill>
                <a:latin typeface="Comic Sans MS" pitchFamily="66" charset="0"/>
              </a:rPr>
              <a:t>HAD BEEN + V-ING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They (wait) </a:t>
            </a:r>
            <a:r>
              <a:rPr lang="sr-Latn-CS" dirty="0" smtClean="0"/>
              <a:t>_____________</a:t>
            </a:r>
            <a:r>
              <a:rPr lang="en-US" dirty="0" smtClean="0"/>
              <a:t> at the station for 90 minutes when the train finally arrived.</a:t>
            </a:r>
          </a:p>
          <a:p>
            <a:r>
              <a:rPr lang="en-US" dirty="0" smtClean="0"/>
              <a:t>We (look for)  </a:t>
            </a:r>
            <a:r>
              <a:rPr lang="sr-Latn-CS" dirty="0" smtClean="0"/>
              <a:t>_____________</a:t>
            </a:r>
            <a:r>
              <a:rPr lang="en-US" dirty="0" smtClean="0"/>
              <a:t>her ring for two hours and then we found it in the bathroom.</a:t>
            </a:r>
          </a:p>
          <a:p>
            <a:r>
              <a:rPr lang="en-US" dirty="0" smtClean="0"/>
              <a:t>I (not / walk)  </a:t>
            </a:r>
            <a:r>
              <a:rPr lang="sr-Latn-CS" dirty="0" smtClean="0"/>
              <a:t>____________</a:t>
            </a:r>
            <a:r>
              <a:rPr lang="en-US" dirty="0" smtClean="0"/>
              <a:t>for a long time, when it suddenly began to rain.</a:t>
            </a:r>
          </a:p>
          <a:p>
            <a:r>
              <a:rPr lang="en-US" dirty="0" smtClean="0"/>
              <a:t>How long </a:t>
            </a:r>
            <a:r>
              <a:rPr lang="sr-Latn-CS" dirty="0" smtClean="0"/>
              <a:t>______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learn</a:t>
            </a:r>
            <a:r>
              <a:rPr lang="en-US" dirty="0" smtClean="0"/>
              <a:t> / she)  </a:t>
            </a:r>
            <a:r>
              <a:rPr lang="sr-Latn-CS" dirty="0" smtClean="0"/>
              <a:t>_____________ </a:t>
            </a:r>
            <a:r>
              <a:rPr lang="en-US" dirty="0" smtClean="0">
                <a:hlinkClick r:id="rId3"/>
              </a:rPr>
              <a:t>English</a:t>
            </a:r>
            <a:r>
              <a:rPr lang="en-US" dirty="0" smtClean="0"/>
              <a:t> before she went to London?</a:t>
            </a:r>
          </a:p>
          <a:p>
            <a:r>
              <a:rPr lang="en-US" dirty="0" smtClean="0"/>
              <a:t>Frank Sinatra caught the flu because he (sing) </a:t>
            </a:r>
            <a:r>
              <a:rPr lang="sr-Latn-CS" dirty="0" smtClean="0"/>
              <a:t>__________</a:t>
            </a:r>
            <a:r>
              <a:rPr lang="en-US" dirty="0" smtClean="0"/>
              <a:t> in the rain too long.</a:t>
            </a:r>
          </a:p>
          <a:p>
            <a:r>
              <a:rPr lang="en-US" dirty="0" smtClean="0"/>
              <a:t>He (drive) </a:t>
            </a:r>
            <a:r>
              <a:rPr lang="sr-Latn-CS" dirty="0" smtClean="0"/>
              <a:t>____________</a:t>
            </a:r>
            <a:r>
              <a:rPr lang="en-US" dirty="0" smtClean="0"/>
              <a:t> less than an hour when he ran out of petrol.</a:t>
            </a:r>
          </a:p>
          <a:p>
            <a:r>
              <a:rPr lang="en-US" dirty="0" smtClean="0"/>
              <a:t>They were very tired in the evening because they (help) </a:t>
            </a:r>
            <a:r>
              <a:rPr lang="sr-Latn-CS" dirty="0" smtClean="0"/>
              <a:t>___________</a:t>
            </a:r>
            <a:r>
              <a:rPr lang="en-US" dirty="0" smtClean="0"/>
              <a:t> on the farm all day.</a:t>
            </a:r>
          </a:p>
          <a:p>
            <a:r>
              <a:rPr lang="en-US" dirty="0" smtClean="0"/>
              <a:t>I (not / work) </a:t>
            </a:r>
            <a:r>
              <a:rPr lang="sr-Latn-CS" dirty="0" smtClean="0"/>
              <a:t>_____________</a:t>
            </a:r>
            <a:r>
              <a:rPr lang="en-US" dirty="0" smtClean="0"/>
              <a:t> all day; so I wasn't tired and went to the disco at night.</a:t>
            </a:r>
          </a:p>
          <a:p>
            <a:r>
              <a:rPr lang="en-US" dirty="0" smtClean="0"/>
              <a:t>They (cycle) </a:t>
            </a:r>
            <a:r>
              <a:rPr lang="sr-Latn-CS" dirty="0" smtClean="0"/>
              <a:t>___________</a:t>
            </a:r>
            <a:r>
              <a:rPr lang="en-US" dirty="0" smtClean="0"/>
              <a:t> all day so their legs were sore in the evening.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sr-Latn-CS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sr-Latn-CS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6000" b="1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8436" name="Picture 4" descr="j00787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"/>
            <a:ext cx="1265235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Yellow and Blue Flowers - A Touch of Su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sr-Latn-CS" sz="4000" b="1" dirty="0" smtClean="0">
                <a:solidFill>
                  <a:srgbClr val="000000"/>
                </a:solidFill>
                <a:latin typeface="Comic Sans MS" pitchFamily="66" charset="0"/>
              </a:rPr>
              <a:t>VOCABULARY</a:t>
            </a:r>
            <a:endParaRPr lang="en-US" sz="4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28670"/>
            <a:ext cx="8229600" cy="5624530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36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6934200" y="3276600"/>
            <a:ext cx="1981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5486400" y="3505200"/>
            <a:ext cx="1219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090613"/>
            <a:ext cx="9001155" cy="555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6" grpId="0" animBg="1"/>
      <p:bldP spid="491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ky, flowers, butter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 numCol="2">
            <a:noAutofit/>
          </a:bodyPr>
          <a:lstStyle/>
          <a:p>
            <a:r>
              <a:rPr lang="en-US" sz="2400" b="1" dirty="0" smtClean="0"/>
              <a:t>"Imagine“</a:t>
            </a:r>
            <a:r>
              <a:rPr lang="sr-Latn-CS" sz="2400" b="1" dirty="0" smtClean="0"/>
              <a:t> By John Lennon</a:t>
            </a:r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Imagine there's no </a:t>
            </a:r>
            <a:r>
              <a:rPr lang="sr-Latn-CS" sz="2400" dirty="0" smtClean="0"/>
              <a:t>________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It's easy if you </a:t>
            </a:r>
            <a:r>
              <a:rPr lang="sr-Latn-CS" sz="2400" dirty="0" smtClean="0"/>
              <a:t>________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 </a:t>
            </a:r>
            <a:r>
              <a:rPr lang="sr-Latn-CS" sz="2400" dirty="0" smtClean="0"/>
              <a:t>_________</a:t>
            </a:r>
            <a:r>
              <a:rPr lang="en-US" sz="2400" dirty="0" smtClean="0"/>
              <a:t> below us</a:t>
            </a:r>
            <a:br>
              <a:rPr lang="en-US" sz="2400" dirty="0" smtClean="0"/>
            </a:br>
            <a:r>
              <a:rPr lang="en-US" sz="2400" dirty="0" smtClean="0"/>
              <a:t>Above us </a:t>
            </a:r>
            <a:r>
              <a:rPr lang="sr-Latn-CS" sz="2400" dirty="0" smtClean="0"/>
              <a:t>_______</a:t>
            </a:r>
            <a:r>
              <a:rPr lang="en-US" sz="2400" dirty="0" smtClean="0"/>
              <a:t>sky</a:t>
            </a:r>
            <a:br>
              <a:rPr lang="en-US" sz="2400" dirty="0" smtClean="0"/>
            </a:br>
            <a:r>
              <a:rPr lang="en-US" sz="2400" dirty="0" smtClean="0"/>
              <a:t>Imagine all the </a:t>
            </a:r>
            <a:r>
              <a:rPr lang="sr-Latn-CS" sz="2400" dirty="0" smtClean="0"/>
              <a:t>__________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Living for </a:t>
            </a:r>
            <a:r>
              <a:rPr lang="sr-Latn-CS" sz="2400" dirty="0" smtClean="0"/>
              <a:t>______</a:t>
            </a:r>
            <a:r>
              <a:rPr lang="en-US" sz="2400" dirty="0" smtClean="0"/>
              <a:t>... Aha-ah...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Imagine there's no </a:t>
            </a:r>
            <a:r>
              <a:rPr lang="sr-Latn-CS" sz="2400" dirty="0" smtClean="0"/>
              <a:t>________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It isn't </a:t>
            </a:r>
            <a:r>
              <a:rPr lang="sr-Latn-CS" sz="2400" dirty="0" smtClean="0"/>
              <a:t>________</a:t>
            </a:r>
            <a:r>
              <a:rPr lang="en-US" sz="2400" dirty="0" smtClean="0"/>
              <a:t> to do</a:t>
            </a:r>
            <a:br>
              <a:rPr lang="en-US" sz="2400" dirty="0" smtClean="0"/>
            </a:br>
            <a:r>
              <a:rPr lang="en-US" sz="2400" dirty="0" smtClean="0"/>
              <a:t>Nothing to kill or </a:t>
            </a:r>
            <a:r>
              <a:rPr lang="sr-Latn-CS" sz="2400" dirty="0" smtClean="0"/>
              <a:t>_____</a:t>
            </a:r>
            <a:r>
              <a:rPr lang="en-US" sz="2400" dirty="0" smtClean="0"/>
              <a:t> for</a:t>
            </a:r>
            <a:br>
              <a:rPr lang="en-US" sz="2400" dirty="0" smtClean="0"/>
            </a:br>
            <a:r>
              <a:rPr lang="en-US" sz="2400" dirty="0" smtClean="0"/>
              <a:t>And no </a:t>
            </a:r>
            <a:r>
              <a:rPr lang="sr-Latn-CS" sz="2400" dirty="0" smtClean="0"/>
              <a:t>________</a:t>
            </a:r>
            <a:r>
              <a:rPr lang="en-US" sz="2400" dirty="0" smtClean="0"/>
              <a:t>, too</a:t>
            </a:r>
            <a:br>
              <a:rPr lang="en-US" sz="2400" dirty="0" smtClean="0"/>
            </a:br>
            <a:r>
              <a:rPr lang="en-US" sz="2400" dirty="0" smtClean="0"/>
              <a:t>Imagine all the people</a:t>
            </a:r>
            <a:br>
              <a:rPr lang="en-US" sz="2400" dirty="0" smtClean="0"/>
            </a:br>
            <a:r>
              <a:rPr lang="en-US" sz="2400" dirty="0" smtClean="0"/>
              <a:t>Living life in </a:t>
            </a:r>
            <a:r>
              <a:rPr lang="sr-Latn-CS" sz="2400" dirty="0" smtClean="0"/>
              <a:t>______</a:t>
            </a:r>
            <a:r>
              <a:rPr lang="en-US" sz="2400" dirty="0" smtClean="0"/>
              <a:t>... You...</a:t>
            </a:r>
            <a:endParaRPr lang="sr-Latn-CS" sz="2400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You may say I'm a </a:t>
            </a:r>
            <a:r>
              <a:rPr lang="sr-Latn-CS" sz="2400" dirty="0" smtClean="0"/>
              <a:t>________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But I'm not the only </a:t>
            </a:r>
            <a:r>
              <a:rPr lang="sr-Latn-CS" sz="2400" dirty="0" smtClean="0"/>
              <a:t>______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 hope </a:t>
            </a:r>
            <a:r>
              <a:rPr lang="sr-Latn-CS" sz="2400" dirty="0" smtClean="0"/>
              <a:t>________</a:t>
            </a:r>
            <a:r>
              <a:rPr lang="en-US" sz="2400" dirty="0" smtClean="0"/>
              <a:t>you'll join us</a:t>
            </a:r>
            <a:br>
              <a:rPr lang="en-US" sz="2400" dirty="0" smtClean="0"/>
            </a:br>
            <a:r>
              <a:rPr lang="en-US" sz="2400" dirty="0" smtClean="0"/>
              <a:t>And the </a:t>
            </a:r>
            <a:r>
              <a:rPr lang="sr-Latn-CS" sz="2400" dirty="0" smtClean="0"/>
              <a:t>_____</a:t>
            </a:r>
            <a:r>
              <a:rPr lang="en-US" sz="2400" dirty="0" smtClean="0"/>
              <a:t> will be as one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Imagine</a:t>
            </a:r>
            <a:r>
              <a:rPr lang="en-US" sz="2400" dirty="0" smtClean="0"/>
              <a:t> no </a:t>
            </a:r>
            <a:r>
              <a:rPr lang="sr-Latn-CS" sz="2400" dirty="0" smtClean="0"/>
              <a:t>___________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 wonder if you can</a:t>
            </a:r>
            <a:br>
              <a:rPr lang="en-US" sz="2400" dirty="0" smtClean="0"/>
            </a:br>
            <a:r>
              <a:rPr lang="en-US" sz="2400" dirty="0" smtClean="0"/>
              <a:t>No need for </a:t>
            </a:r>
            <a:r>
              <a:rPr lang="sr-Latn-CS" sz="2400" dirty="0" smtClean="0"/>
              <a:t>______</a:t>
            </a:r>
            <a:r>
              <a:rPr lang="en-US" sz="2400" dirty="0" smtClean="0"/>
              <a:t>or hunger</a:t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sr-Latn-CS" sz="2400" dirty="0" smtClean="0"/>
              <a:t>_________</a:t>
            </a:r>
            <a:r>
              <a:rPr lang="en-US" sz="2400" dirty="0" smtClean="0"/>
              <a:t>of man</a:t>
            </a:r>
            <a:br>
              <a:rPr lang="en-US" sz="2400" dirty="0" smtClean="0"/>
            </a:br>
            <a:r>
              <a:rPr lang="en-US" sz="2400" dirty="0" smtClean="0"/>
              <a:t>Imagine all the people</a:t>
            </a:r>
            <a:br>
              <a:rPr lang="en-US" sz="2400" dirty="0" smtClean="0"/>
            </a:br>
            <a:r>
              <a:rPr lang="sr-Latn-CS" sz="2400" dirty="0" smtClean="0"/>
              <a:t>_______</a:t>
            </a:r>
            <a:r>
              <a:rPr lang="en-US" sz="2400" dirty="0" smtClean="0"/>
              <a:t>all the world... You...</a:t>
            </a:r>
            <a:endParaRPr lang="sr-Latn-CS" sz="2400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You may say I'm a </a:t>
            </a:r>
            <a:r>
              <a:rPr lang="sr-Latn-CS" sz="2400" dirty="0" smtClean="0"/>
              <a:t>________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But I'm not the only </a:t>
            </a:r>
            <a:r>
              <a:rPr lang="sr-Latn-CS" sz="2400" dirty="0" smtClean="0"/>
              <a:t>______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 hope </a:t>
            </a:r>
            <a:r>
              <a:rPr lang="sr-Latn-CS" sz="2400" dirty="0" smtClean="0"/>
              <a:t>________</a:t>
            </a:r>
            <a:r>
              <a:rPr lang="en-US" sz="2400" dirty="0" smtClean="0"/>
              <a:t>you'll join us</a:t>
            </a:r>
            <a:br>
              <a:rPr lang="en-US" sz="2400" dirty="0" smtClean="0"/>
            </a:br>
            <a:r>
              <a:rPr lang="en-US" sz="2400" dirty="0" smtClean="0"/>
              <a:t>And the </a:t>
            </a:r>
            <a:r>
              <a:rPr lang="sr-Latn-CS" sz="2400" dirty="0" smtClean="0"/>
              <a:t>_____</a:t>
            </a:r>
            <a:r>
              <a:rPr lang="en-US" sz="2400" dirty="0" smtClean="0"/>
              <a:t> will be as one 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ky, flowers, butter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 numCol="2">
            <a:noAutofit/>
          </a:bodyPr>
          <a:lstStyle/>
          <a:p>
            <a:r>
              <a:rPr lang="en-US" sz="2400" b="1" dirty="0" smtClean="0"/>
              <a:t>"Imagine“</a:t>
            </a:r>
            <a:r>
              <a:rPr lang="sr-Latn-CS" sz="2400" b="1" dirty="0" smtClean="0"/>
              <a:t> By John Lennon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Imagine there's no heaven</a:t>
            </a:r>
            <a:br>
              <a:rPr lang="en-US" sz="2400" dirty="0" smtClean="0"/>
            </a:br>
            <a:r>
              <a:rPr lang="en-US" sz="2400" dirty="0" smtClean="0"/>
              <a:t>It's easy if you try</a:t>
            </a:r>
            <a:br>
              <a:rPr lang="en-US" sz="2400" dirty="0" smtClean="0"/>
            </a:br>
            <a:r>
              <a:rPr lang="en-US" sz="2400" dirty="0" smtClean="0"/>
              <a:t>No hell below us</a:t>
            </a:r>
            <a:br>
              <a:rPr lang="en-US" sz="2400" dirty="0" smtClean="0"/>
            </a:br>
            <a:r>
              <a:rPr lang="en-US" sz="2400" dirty="0" smtClean="0"/>
              <a:t>Above us only sky</a:t>
            </a:r>
            <a:br>
              <a:rPr lang="en-US" sz="2400" dirty="0" smtClean="0"/>
            </a:br>
            <a:r>
              <a:rPr lang="en-US" sz="2400" dirty="0" smtClean="0"/>
              <a:t>Imagine all the people</a:t>
            </a:r>
            <a:br>
              <a:rPr lang="en-US" sz="2400" dirty="0" smtClean="0"/>
            </a:br>
            <a:r>
              <a:rPr lang="en-US" sz="2400" dirty="0" smtClean="0"/>
              <a:t>Living for today... Aha-ah...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Imagine there's no countries</a:t>
            </a:r>
            <a:br>
              <a:rPr lang="en-US" sz="2400" dirty="0" smtClean="0"/>
            </a:br>
            <a:r>
              <a:rPr lang="en-US" sz="2400" dirty="0" smtClean="0"/>
              <a:t>It isn't hard to do</a:t>
            </a:r>
            <a:br>
              <a:rPr lang="en-US" sz="2400" dirty="0" smtClean="0"/>
            </a:br>
            <a:r>
              <a:rPr lang="en-US" sz="2400" dirty="0" smtClean="0"/>
              <a:t>Nothing to kill or die for</a:t>
            </a:r>
            <a:br>
              <a:rPr lang="en-US" sz="2400" dirty="0" smtClean="0"/>
            </a:br>
            <a:r>
              <a:rPr lang="en-US" sz="2400" dirty="0" smtClean="0"/>
              <a:t>And no religion, too</a:t>
            </a:r>
            <a:br>
              <a:rPr lang="en-US" sz="2400" dirty="0" smtClean="0"/>
            </a:br>
            <a:r>
              <a:rPr lang="en-US" sz="2400" dirty="0" smtClean="0"/>
              <a:t>Imagine all the people</a:t>
            </a:r>
            <a:br>
              <a:rPr lang="en-US" sz="2400" dirty="0" smtClean="0"/>
            </a:br>
            <a:r>
              <a:rPr lang="en-US" sz="2400" dirty="0" smtClean="0"/>
              <a:t>Living life in peace... You...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You may say I'm a dreamer</a:t>
            </a:r>
            <a:br>
              <a:rPr lang="en-US" sz="2400" dirty="0" smtClean="0"/>
            </a:br>
            <a:r>
              <a:rPr lang="en-US" sz="2400" dirty="0" smtClean="0"/>
              <a:t>But I'm not the only one</a:t>
            </a:r>
            <a:br>
              <a:rPr lang="en-US" sz="2400" dirty="0" smtClean="0"/>
            </a:br>
            <a:r>
              <a:rPr lang="en-US" sz="2400" dirty="0" smtClean="0"/>
              <a:t>I hope someday you'll join us</a:t>
            </a:r>
            <a:br>
              <a:rPr lang="en-US" sz="2400" dirty="0" smtClean="0"/>
            </a:br>
            <a:r>
              <a:rPr lang="en-US" sz="2400" dirty="0" smtClean="0"/>
              <a:t>And the world will be as one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Imagine no possessions</a:t>
            </a:r>
            <a:br>
              <a:rPr lang="en-US" sz="2400" dirty="0" smtClean="0"/>
            </a:br>
            <a:r>
              <a:rPr lang="en-US" sz="2400" dirty="0" smtClean="0"/>
              <a:t>I wonder if you can</a:t>
            </a:r>
            <a:br>
              <a:rPr lang="en-US" sz="2400" dirty="0" smtClean="0"/>
            </a:br>
            <a:r>
              <a:rPr lang="en-US" sz="2400" dirty="0" smtClean="0"/>
              <a:t>No need for greed or hunger</a:t>
            </a:r>
            <a:br>
              <a:rPr lang="en-US" sz="2400" dirty="0" smtClean="0"/>
            </a:br>
            <a:r>
              <a:rPr lang="en-US" sz="2400" dirty="0" smtClean="0"/>
              <a:t>A brotherhood of man</a:t>
            </a:r>
            <a:br>
              <a:rPr lang="en-US" sz="2400" dirty="0" smtClean="0"/>
            </a:br>
            <a:r>
              <a:rPr lang="en-US" sz="2400" dirty="0" smtClean="0"/>
              <a:t>Imagine all the people</a:t>
            </a:r>
            <a:br>
              <a:rPr lang="en-US" sz="2400" dirty="0" smtClean="0"/>
            </a:br>
            <a:r>
              <a:rPr lang="en-US" sz="2400" dirty="0" smtClean="0"/>
              <a:t>Sharing all the world... You...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You may say I'm a dreamer</a:t>
            </a:r>
            <a:br>
              <a:rPr lang="en-US" sz="2400" dirty="0" smtClean="0"/>
            </a:br>
            <a:r>
              <a:rPr lang="en-US" sz="2400" dirty="0" smtClean="0"/>
              <a:t>But I'm not the only one</a:t>
            </a:r>
            <a:br>
              <a:rPr lang="en-US" sz="2400" dirty="0" smtClean="0"/>
            </a:br>
            <a:r>
              <a:rPr lang="en-US" sz="2400" dirty="0" smtClean="0"/>
              <a:t>I hope someday you'll join us</a:t>
            </a:r>
            <a:br>
              <a:rPr lang="en-US" sz="2400" dirty="0" smtClean="0"/>
            </a:br>
            <a:r>
              <a:rPr lang="en-US" sz="2400" dirty="0" smtClean="0"/>
              <a:t>And the world will live as one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500</Words>
  <Application>Microsoft Office PowerPoint</Application>
  <PresentationFormat>On-screen Show (4:3)</PresentationFormat>
  <Paragraphs>84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REVISION</vt:lpstr>
      <vt:lpstr>Slide 2</vt:lpstr>
      <vt:lpstr>Slide 3</vt:lpstr>
      <vt:lpstr>Slide 4</vt:lpstr>
      <vt:lpstr>Slide 5</vt:lpstr>
      <vt:lpstr>Slide 6</vt:lpstr>
      <vt:lpstr>VOCABULARY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ana</cp:lastModifiedBy>
  <cp:revision>18</cp:revision>
  <dcterms:created xsi:type="dcterms:W3CDTF">2013-12-10T19:53:01Z</dcterms:created>
  <dcterms:modified xsi:type="dcterms:W3CDTF">2017-02-12T20:15:09Z</dcterms:modified>
</cp:coreProperties>
</file>