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5" r:id="rId2"/>
    <p:sldId id="267" r:id="rId3"/>
    <p:sldId id="268" r:id="rId4"/>
    <p:sldId id="269" r:id="rId5"/>
    <p:sldId id="270" r:id="rId6"/>
    <p:sldId id="277" r:id="rId7"/>
    <p:sldId id="272" r:id="rId8"/>
    <p:sldId id="274" r:id="rId9"/>
    <p:sldId id="278" r:id="rId10"/>
    <p:sldId id="279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84" autoAdjust="0"/>
    <p:restoredTop sz="94660"/>
  </p:normalViewPr>
  <p:slideViewPr>
    <p:cSldViewPr>
      <p:cViewPr varScale="1">
        <p:scale>
          <a:sx n="69" d="100"/>
          <a:sy n="69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8AEADB-7777-46EF-9705-ACD7D7C173CC}" type="datetimeFigureOut">
              <a:rPr lang="es-ES" smtClean="0"/>
              <a:pPr/>
              <a:t>12/02/2017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C7541-2946-4AE2-954C-F4E8F55DC84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D9F8DF-06CD-4F21-B4EA-0A5CB37C2976}" type="slidenum">
              <a:rPr lang="en-US"/>
              <a:pPr/>
              <a:t>1</a:t>
            </a:fld>
            <a:endParaRPr lang="en-US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FABF-ED44-4282-9656-E72358672254}" type="datetimeFigureOut">
              <a:rPr lang="es-ES" smtClean="0"/>
              <a:pPr/>
              <a:t>12/02/2017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13496-E8ED-423A-90D3-35F2BB0C61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FABF-ED44-4282-9656-E72358672254}" type="datetimeFigureOut">
              <a:rPr lang="es-ES" smtClean="0"/>
              <a:pPr/>
              <a:t>12/02/2017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13496-E8ED-423A-90D3-35F2BB0C61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FABF-ED44-4282-9656-E72358672254}" type="datetimeFigureOut">
              <a:rPr lang="es-ES" smtClean="0"/>
              <a:pPr/>
              <a:t>12/02/2017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13496-E8ED-423A-90D3-35F2BB0C61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28600"/>
            <a:ext cx="8229600" cy="58975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FABF-ED44-4282-9656-E72358672254}" type="datetimeFigureOut">
              <a:rPr lang="es-ES" smtClean="0"/>
              <a:pPr/>
              <a:t>12/02/2017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13496-E8ED-423A-90D3-35F2BB0C61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FABF-ED44-4282-9656-E72358672254}" type="datetimeFigureOut">
              <a:rPr lang="es-ES" smtClean="0"/>
              <a:pPr/>
              <a:t>12/02/2017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13496-E8ED-423A-90D3-35F2BB0C61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FABF-ED44-4282-9656-E72358672254}" type="datetimeFigureOut">
              <a:rPr lang="es-ES" smtClean="0"/>
              <a:pPr/>
              <a:t>12/02/2017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13496-E8ED-423A-90D3-35F2BB0C61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FABF-ED44-4282-9656-E72358672254}" type="datetimeFigureOut">
              <a:rPr lang="es-ES" smtClean="0"/>
              <a:pPr/>
              <a:t>12/02/2017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13496-E8ED-423A-90D3-35F2BB0C61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FABF-ED44-4282-9656-E72358672254}" type="datetimeFigureOut">
              <a:rPr lang="es-ES" smtClean="0"/>
              <a:pPr/>
              <a:t>12/02/2017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13496-E8ED-423A-90D3-35F2BB0C61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FABF-ED44-4282-9656-E72358672254}" type="datetimeFigureOut">
              <a:rPr lang="es-ES" smtClean="0"/>
              <a:pPr/>
              <a:t>12/02/2017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13496-E8ED-423A-90D3-35F2BB0C61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FABF-ED44-4282-9656-E72358672254}" type="datetimeFigureOut">
              <a:rPr lang="es-ES" smtClean="0"/>
              <a:pPr/>
              <a:t>12/02/2017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13496-E8ED-423A-90D3-35F2BB0C61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FABF-ED44-4282-9656-E72358672254}" type="datetimeFigureOut">
              <a:rPr lang="es-ES" smtClean="0"/>
              <a:pPr/>
              <a:t>12/02/2017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13496-E8ED-423A-90D3-35F2BB0C61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2FABF-ED44-4282-9656-E72358672254}" type="datetimeFigureOut">
              <a:rPr lang="es-ES" smtClean="0"/>
              <a:pPr/>
              <a:t>12/02/2017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13496-E8ED-423A-90D3-35F2BB0C61F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o4u.com/en/cram-up/grammar/past-perfect-progressive/exercises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Vg2EJvvlF8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pptbackgroundstemplates.com/backgrounds/paper-clip-border-ppt-backgrounds-powerpoin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"/>
            <a:ext cx="7772400" cy="2438400"/>
          </a:xfrm>
        </p:spPr>
        <p:txBody>
          <a:bodyPr/>
          <a:lstStyle/>
          <a:p>
            <a:r>
              <a:rPr lang="sr-Latn-CS" sz="6600" b="1" dirty="0" smtClean="0">
                <a:solidFill>
                  <a:srgbClr val="000000"/>
                </a:solidFill>
                <a:latin typeface="Comic Sans MS" pitchFamily="66" charset="0"/>
              </a:rPr>
              <a:t>REVISION</a:t>
            </a:r>
            <a:endParaRPr lang="en-US" sz="6600" b="1" dirty="0">
              <a:solidFill>
                <a:srgbClr val="000000"/>
              </a:solidFill>
              <a:latin typeface="Comic Sans MS" pitchFamily="66" charset="0"/>
            </a:endParaRPr>
          </a:p>
        </p:txBody>
      </p:sp>
      <p:pic>
        <p:nvPicPr>
          <p:cNvPr id="2052" name="Picture 4" descr="j007877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1200" y="2527300"/>
            <a:ext cx="5257800" cy="3886200"/>
          </a:xfrm>
          <a:prstGeom prst="rect">
            <a:avLst/>
          </a:prstGeom>
          <a:noFill/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3990975" y="3290888"/>
            <a:ext cx="2971800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sr-Latn-C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Comic Sans MS"/>
              </a:rPr>
              <a:t>MODULES 6</a:t>
            </a:r>
          </a:p>
          <a:p>
            <a:pPr algn="ctr"/>
            <a:r>
              <a:rPr lang="sr-Latn-C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Comic Sans MS"/>
              </a:rPr>
              <a:t>AND 7</a:t>
            </a:r>
            <a:endParaRPr lang="en-US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Spring Flower Right Frame     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457200"/>
            <a:ext cx="8186766" cy="5673725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sr-Latn-CS" sz="4000" b="1" dirty="0" smtClean="0">
                <a:solidFill>
                  <a:srgbClr val="000099"/>
                </a:solidFill>
                <a:latin typeface="Comic Sans MS" pitchFamily="66" charset="0"/>
              </a:rPr>
              <a:t>DISCUSS</a:t>
            </a:r>
            <a:endParaRPr lang="en-US" sz="4000" b="1" dirty="0">
              <a:solidFill>
                <a:srgbClr val="000099"/>
              </a:solidFill>
              <a:latin typeface="Comic Sans MS" pitchFamily="66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endParaRPr lang="en-US" sz="1800" b="1" dirty="0">
              <a:solidFill>
                <a:srgbClr val="000099"/>
              </a:solidFill>
              <a:latin typeface="Comic Sans MS" pitchFamily="66" charset="0"/>
            </a:endParaRPr>
          </a:p>
          <a:p>
            <a:pPr marL="514350" indent="-514350">
              <a:lnSpc>
                <a:spcPct val="90000"/>
              </a:lnSpc>
              <a:buNone/>
            </a:pPr>
            <a:r>
              <a:rPr lang="en-US" dirty="0">
                <a:latin typeface="Comic Sans MS" pitchFamily="66" charset="0"/>
              </a:rPr>
              <a:t>	</a:t>
            </a:r>
            <a:r>
              <a:rPr lang="sr-Latn-CS" dirty="0" smtClean="0">
                <a:latin typeface="Comic Sans MS" pitchFamily="66" charset="0"/>
              </a:rPr>
              <a:t>THE WORLD WOULD BE A BETTER PLACE IF....</a:t>
            </a:r>
          </a:p>
          <a:p>
            <a:pPr marL="514350" indent="-514350">
              <a:lnSpc>
                <a:spcPct val="90000"/>
              </a:lnSpc>
            </a:pPr>
            <a:endParaRPr lang="sr-Latn-CS" sz="4000" dirty="0" smtClean="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800600" y="461963"/>
            <a:ext cx="4038600" cy="5597525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1600" dirty="0">
                <a:latin typeface="Comic Sans MS" pitchFamily="66" charset="0"/>
              </a:rPr>
              <a:t>	</a:t>
            </a:r>
            <a:endParaRPr lang="en-US" b="1" u="sng" dirty="0">
              <a:solidFill>
                <a:srgbClr val="000000"/>
              </a:solidFill>
            </a:endParaRPr>
          </a:p>
        </p:txBody>
      </p:sp>
      <p:sp>
        <p:nvSpPr>
          <p:cNvPr id="14343" name="WordArt 7"/>
          <p:cNvSpPr>
            <a:spLocks noChangeArrowheads="1" noChangeShapeType="1" noTextEdit="1"/>
          </p:cNvSpPr>
          <p:nvPr/>
        </p:nvSpPr>
        <p:spPr bwMode="auto">
          <a:xfrm>
            <a:off x="3333750" y="5915025"/>
            <a:ext cx="54102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build="p"/>
      <p:bldP spid="14342" grpId="0" build="p"/>
      <p:bldP spid="1434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Spring Flower Right Frame     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457200"/>
            <a:ext cx="4038600" cy="5673725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sr-Latn-CS" sz="4000" b="1" dirty="0" smtClean="0">
                <a:solidFill>
                  <a:srgbClr val="000099"/>
                </a:solidFill>
                <a:latin typeface="Comic Sans MS" pitchFamily="66" charset="0"/>
              </a:rPr>
              <a:t>GRAMMAR</a:t>
            </a:r>
            <a:endParaRPr lang="en-US" sz="4000" b="1" dirty="0">
              <a:solidFill>
                <a:srgbClr val="000099"/>
              </a:solidFill>
              <a:latin typeface="Comic Sans MS" pitchFamily="66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endParaRPr lang="en-US" sz="1800" b="1" dirty="0">
              <a:solidFill>
                <a:srgbClr val="000099"/>
              </a:solidFill>
              <a:latin typeface="Comic Sans MS" pitchFamily="66" charset="0"/>
            </a:endParaRPr>
          </a:p>
          <a:p>
            <a:pPr marL="514350" indent="-514350">
              <a:lnSpc>
                <a:spcPct val="90000"/>
              </a:lnSpc>
              <a:buFontTx/>
              <a:buAutoNum type="arabicParenR"/>
            </a:pPr>
            <a:r>
              <a:rPr lang="sr-Latn-CS" sz="3100" b="1" dirty="0" smtClean="0">
                <a:solidFill>
                  <a:srgbClr val="000099"/>
                </a:solidFill>
                <a:latin typeface="Comic Sans MS" pitchFamily="66" charset="0"/>
              </a:rPr>
              <a:t>Future Continuous and Future Perfect</a:t>
            </a:r>
          </a:p>
          <a:p>
            <a:pPr marL="514350" indent="-514350">
              <a:lnSpc>
                <a:spcPct val="90000"/>
              </a:lnSpc>
              <a:buFontTx/>
              <a:buAutoNum type="arabicParenR"/>
            </a:pPr>
            <a:endParaRPr lang="sr-Latn-CS" sz="3100" b="1" dirty="0" smtClean="0">
              <a:solidFill>
                <a:srgbClr val="000099"/>
              </a:solidFill>
              <a:latin typeface="Comic Sans MS" pitchFamily="66" charset="0"/>
            </a:endParaRPr>
          </a:p>
          <a:p>
            <a:pPr marL="514350" indent="-514350">
              <a:lnSpc>
                <a:spcPct val="90000"/>
              </a:lnSpc>
              <a:buFontTx/>
              <a:buAutoNum type="arabicParenR"/>
            </a:pPr>
            <a:r>
              <a:rPr lang="sr-Latn-CS" sz="3100" b="1" dirty="0" smtClean="0">
                <a:solidFill>
                  <a:srgbClr val="000099"/>
                </a:solidFill>
                <a:latin typeface="Comic Sans MS" pitchFamily="66" charset="0"/>
              </a:rPr>
              <a:t>Past Perfect Passive</a:t>
            </a:r>
          </a:p>
          <a:p>
            <a:pPr marL="514350" indent="-514350">
              <a:lnSpc>
                <a:spcPct val="90000"/>
              </a:lnSpc>
              <a:buNone/>
            </a:pPr>
            <a:endParaRPr lang="sr-Latn-CS" sz="3100" b="1" dirty="0" smtClean="0">
              <a:solidFill>
                <a:srgbClr val="000099"/>
              </a:solidFill>
              <a:latin typeface="Comic Sans MS" pitchFamily="66" charset="0"/>
            </a:endParaRPr>
          </a:p>
          <a:p>
            <a:pPr marL="514350" indent="-514350">
              <a:lnSpc>
                <a:spcPct val="90000"/>
              </a:lnSpc>
              <a:buNone/>
            </a:pPr>
            <a:r>
              <a:rPr lang="sr-Latn-CS" sz="3100" b="1" dirty="0" smtClean="0">
                <a:solidFill>
                  <a:srgbClr val="000099"/>
                </a:solidFill>
                <a:latin typeface="Comic Sans MS" pitchFamily="66" charset="0"/>
              </a:rPr>
              <a:t>3) Past Perfect Continuous</a:t>
            </a:r>
            <a:r>
              <a:rPr lang="en-US" dirty="0">
                <a:latin typeface="Comic Sans MS" pitchFamily="66" charset="0"/>
              </a:rPr>
              <a:t>	</a:t>
            </a:r>
            <a:endParaRPr lang="en-US" sz="4000" dirty="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800600" y="461963"/>
            <a:ext cx="4038600" cy="5597525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sr-Latn-CS" sz="3600" b="1" dirty="0" smtClean="0">
                <a:solidFill>
                  <a:srgbClr val="000099"/>
                </a:solidFill>
                <a:latin typeface="Comic Sans MS" pitchFamily="66" charset="0"/>
              </a:rPr>
              <a:t>VOCABULARY</a:t>
            </a:r>
            <a:r>
              <a:rPr lang="en-US" sz="3600" b="1" dirty="0" smtClean="0">
                <a:solidFill>
                  <a:srgbClr val="000099"/>
                </a:solidFill>
                <a:latin typeface="Comic Sans MS" pitchFamily="66" charset="0"/>
              </a:rPr>
              <a:t>:</a:t>
            </a:r>
            <a:endParaRPr lang="en-US" sz="3600" b="1" dirty="0">
              <a:solidFill>
                <a:srgbClr val="000099"/>
              </a:solidFill>
              <a:latin typeface="Comic Sans MS" pitchFamily="66" charset="0"/>
            </a:endParaRPr>
          </a:p>
          <a:p>
            <a:pPr marL="0" indent="0">
              <a:buFontTx/>
              <a:buNone/>
            </a:pPr>
            <a:endParaRPr lang="en-US" sz="1200" b="1" dirty="0">
              <a:solidFill>
                <a:srgbClr val="000099"/>
              </a:solidFill>
              <a:latin typeface="Comic Sans MS" pitchFamily="66" charset="0"/>
            </a:endParaRPr>
          </a:p>
          <a:p>
            <a:pPr marL="0" indent="0">
              <a:buFontTx/>
              <a:buAutoNum type="arabicParenR"/>
            </a:pPr>
            <a:r>
              <a:rPr lang="en-US" sz="2700" b="1" dirty="0">
                <a:solidFill>
                  <a:srgbClr val="000099"/>
                </a:solidFill>
                <a:latin typeface="Comic Sans MS" pitchFamily="66" charset="0"/>
              </a:rPr>
              <a:t> </a:t>
            </a:r>
            <a:r>
              <a:rPr lang="sr-Latn-CS" sz="2700" b="1" dirty="0" smtClean="0">
                <a:solidFill>
                  <a:srgbClr val="000099"/>
                </a:solidFill>
                <a:latin typeface="Comic Sans MS" pitchFamily="66" charset="0"/>
              </a:rPr>
              <a:t>“Green” issues</a:t>
            </a:r>
            <a:endParaRPr lang="en-US" sz="2700" b="1" dirty="0">
              <a:solidFill>
                <a:schemeClr val="tx2"/>
              </a:solidFill>
              <a:latin typeface="Comic Sans MS" pitchFamily="66" charset="0"/>
            </a:endParaRPr>
          </a:p>
          <a:p>
            <a:pPr marL="0" indent="0">
              <a:buFontTx/>
              <a:buNone/>
            </a:pPr>
            <a:endParaRPr lang="en-US" sz="2100" b="1" dirty="0">
              <a:solidFill>
                <a:schemeClr val="tx2"/>
              </a:solidFill>
              <a:latin typeface="Comic Sans MS" pitchFamily="66" charset="0"/>
            </a:endParaRPr>
          </a:p>
          <a:p>
            <a:pPr marL="0" indent="0">
              <a:buFontTx/>
              <a:buNone/>
            </a:pPr>
            <a:r>
              <a:rPr lang="en-US" sz="2700" b="1" dirty="0">
                <a:solidFill>
                  <a:srgbClr val="000099"/>
                </a:solidFill>
                <a:latin typeface="Comic Sans MS" pitchFamily="66" charset="0"/>
              </a:rPr>
              <a:t>2</a:t>
            </a:r>
            <a:r>
              <a:rPr lang="en-US" sz="2700" b="1" dirty="0" smtClean="0">
                <a:solidFill>
                  <a:srgbClr val="000099"/>
                </a:solidFill>
                <a:latin typeface="Comic Sans MS" pitchFamily="66" charset="0"/>
              </a:rPr>
              <a:t>)</a:t>
            </a:r>
            <a:r>
              <a:rPr lang="sr-Latn-CS" sz="2700" b="1" dirty="0" smtClean="0">
                <a:solidFill>
                  <a:srgbClr val="000099"/>
                </a:solidFill>
                <a:latin typeface="Comic Sans MS" pitchFamily="66" charset="0"/>
              </a:rPr>
              <a:t> Peace and peacemakers</a:t>
            </a:r>
            <a:endParaRPr lang="en-US" b="1" dirty="0">
              <a:solidFill>
                <a:srgbClr val="000099"/>
              </a:solidFill>
              <a:latin typeface="Comic Sans MS" pitchFamily="66" charset="0"/>
            </a:endParaRPr>
          </a:p>
          <a:p>
            <a:pPr marL="0" indent="0">
              <a:buFontTx/>
              <a:buNone/>
            </a:pPr>
            <a:r>
              <a:rPr lang="en-US" sz="1600" dirty="0">
                <a:latin typeface="Comic Sans MS" pitchFamily="66" charset="0"/>
              </a:rPr>
              <a:t>	</a:t>
            </a:r>
            <a:endParaRPr lang="en-US" b="1" u="sng" dirty="0">
              <a:solidFill>
                <a:srgbClr val="000000"/>
              </a:solidFill>
            </a:endParaRPr>
          </a:p>
        </p:txBody>
      </p:sp>
      <p:sp>
        <p:nvSpPr>
          <p:cNvPr id="14343" name="WordArt 7"/>
          <p:cNvSpPr>
            <a:spLocks noChangeArrowheads="1" noChangeShapeType="1" noTextEdit="1"/>
          </p:cNvSpPr>
          <p:nvPr/>
        </p:nvSpPr>
        <p:spPr bwMode="auto">
          <a:xfrm>
            <a:off x="3333750" y="5915025"/>
            <a:ext cx="54102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build="p"/>
      <p:bldP spid="14342" grpId="0" build="p"/>
      <p:bldP spid="1434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6" descr="Pastel Flower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28660" y="-62835"/>
            <a:ext cx="9572660" cy="6920835"/>
          </a:xfrm>
          <a:prstGeom prst="rect">
            <a:avLst/>
          </a:prstGeom>
          <a:noFill/>
        </p:spPr>
      </p:pic>
      <p:sp>
        <p:nvSpPr>
          <p:cNvPr id="399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3786190"/>
            <a:ext cx="8382000" cy="233997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dirty="0"/>
              <a:t>	</a:t>
            </a:r>
            <a:r>
              <a:rPr lang="en-US" b="1" dirty="0">
                <a:solidFill>
                  <a:srgbClr val="006600"/>
                </a:solidFill>
                <a:latin typeface="Comic Sans MS" pitchFamily="66" charset="0"/>
              </a:rPr>
              <a:t>	</a:t>
            </a:r>
          </a:p>
        </p:txBody>
      </p:sp>
      <p:pic>
        <p:nvPicPr>
          <p:cNvPr id="39939" name="Picture 3" descr="j028899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000" y="804863"/>
            <a:ext cx="1700213" cy="2752725"/>
          </a:xfrm>
          <a:prstGeom prst="rect">
            <a:avLst/>
          </a:prstGeom>
          <a:noFill/>
        </p:spPr>
      </p:pic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0" y="0"/>
            <a:ext cx="4857752" cy="35716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3600" b="1" kern="10" spc="0" normalizeH="1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B2A1C7"/>
                </a:solidFill>
                <a:effectLst/>
                <a:latin typeface="Kristen ITC"/>
              </a:rPr>
              <a:t>Future Continuous</a:t>
            </a:r>
            <a:endParaRPr lang="en-US" sz="3600" b="1" kern="10" spc="0" normalizeH="1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B2A1C7"/>
              </a:solidFill>
              <a:effectLst/>
              <a:latin typeface="Kristen ITC"/>
            </a:endParaRPr>
          </a:p>
        </p:txBody>
      </p:sp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-500098" y="571480"/>
            <a:ext cx="8358246" cy="2286016"/>
          </a:xfrm>
          <a:prstGeom prst="flowChartAlternateProcess">
            <a:avLst/>
          </a:prstGeom>
          <a:gradFill rotWithShape="0">
            <a:gsLst>
              <a:gs pos="0">
                <a:srgbClr val="FFFFCC"/>
              </a:gs>
              <a:gs pos="100000">
                <a:srgbClr val="FFFFCC">
                  <a:gamma/>
                  <a:tint val="20000"/>
                  <a:invGamma/>
                </a:srgbClr>
              </a:gs>
            </a:gsLst>
            <a:lin ang="5400000" scaled="1"/>
          </a:gradFill>
          <a:ln w="28575">
            <a:noFill/>
            <a:miter lim="800000"/>
            <a:headEnd/>
            <a:tailEnd/>
          </a:ln>
          <a:effectLst>
            <a:outerShdw dist="35921" dir="2700000" algn="ctr" rotWithShape="0">
              <a:srgbClr val="4BACC6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ymbol" pitchFamily="18" charset="2"/>
              <a:buChar char="·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risten ITC" pitchFamily="66" charset="0"/>
              </a:rPr>
              <a:t>Actions in progress at a specific or certain time in the future – already planned or routines. 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Kristen ITC" pitchFamily="66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Kristen ITC" pitchFamily="66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risten ITC" pitchFamily="66" charset="0"/>
              </a:rPr>
              <a:t>Signal Words: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risten ITC" pitchFamily="66" charset="0"/>
              </a:rPr>
              <a:t> (at)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risten ITC" pitchFamily="66" charset="0"/>
              </a:rPr>
              <a:t>this time next (week), in (6 months’) time, next (weekend), at (8) this (evening), in (20) years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8" name="WordArt 4"/>
          <p:cNvSpPr>
            <a:spLocks noChangeArrowheads="1" noChangeShapeType="1" noTextEdit="1"/>
          </p:cNvSpPr>
          <p:nvPr/>
        </p:nvSpPr>
        <p:spPr bwMode="auto">
          <a:xfrm>
            <a:off x="0" y="2928934"/>
            <a:ext cx="4714876" cy="42862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3600" b="1" kern="10" spc="0" normalizeH="1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99"/>
                </a:solidFill>
                <a:effectLst/>
                <a:latin typeface="Kristen ITC"/>
              </a:rPr>
              <a:t>Future Perfect</a:t>
            </a:r>
            <a:endParaRPr lang="en-US" sz="3600" b="1" kern="10" spc="0" normalizeH="1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3399"/>
              </a:solidFill>
              <a:effectLst/>
              <a:latin typeface="Kristen ITC"/>
            </a:endParaRPr>
          </a:p>
        </p:txBody>
      </p:sp>
      <p:sp>
        <p:nvSpPr>
          <p:cNvPr id="1029" name="AutoShape 5"/>
          <p:cNvSpPr>
            <a:spLocks noChangeArrowheads="1"/>
          </p:cNvSpPr>
          <p:nvPr/>
        </p:nvSpPr>
        <p:spPr bwMode="auto">
          <a:xfrm>
            <a:off x="-285784" y="3643314"/>
            <a:ext cx="8286808" cy="2643206"/>
          </a:xfrm>
          <a:prstGeom prst="flowChartAlternateProcess">
            <a:avLst/>
          </a:prstGeom>
          <a:gradFill rotWithShape="0">
            <a:gsLst>
              <a:gs pos="0">
                <a:srgbClr val="FFFFCC"/>
              </a:gs>
              <a:gs pos="100000">
                <a:srgbClr val="FFFFCC">
                  <a:gamma/>
                  <a:tint val="20000"/>
                  <a:invGamma/>
                </a:srgbClr>
              </a:gs>
            </a:gsLst>
            <a:lin ang="5400000" scaled="1"/>
          </a:gradFill>
          <a:ln w="28575">
            <a:noFill/>
            <a:miter lim="800000"/>
            <a:headEnd/>
            <a:tailEnd/>
          </a:ln>
          <a:effectLst>
            <a:outerShdw dist="35921" dir="2700000" algn="ctr" rotWithShape="0">
              <a:srgbClr val="31849B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ymbol" pitchFamily="18" charset="2"/>
              <a:buChar char="·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risten ITC" pitchFamily="66" charset="0"/>
              </a:rPr>
              <a:t>actions completed by specific or certain time in the future. 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Kristen ITC" pitchFamily="66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Kristen ITC" pitchFamily="66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risten ITC" pitchFamily="66" charset="0"/>
              </a:rPr>
              <a:t>Signal Words: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risten ITC" pitchFamily="66" charset="0"/>
              </a:rPr>
              <a:t> 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risten ITC" pitchFamily="66" charset="0"/>
              </a:rPr>
              <a:t>by 2030, by the end of (the year), by now, by then, by (five years), by the time (you)…, this time tomorrow, in (ten years’) time, in (four months), soon.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Kristen ITC" pitchFamily="66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Simple flower templa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</p:spPr>
      </p:pic>
      <p:sp>
        <p:nvSpPr>
          <p:cNvPr id="40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90600" y="-214338"/>
            <a:ext cx="8153400" cy="6248400"/>
          </a:xfrm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endParaRPr lang="en-US" b="1" dirty="0">
              <a:solidFill>
                <a:srgbClr val="800000"/>
              </a:solidFill>
              <a:latin typeface="Comic Sans MS" pitchFamily="66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endParaRPr lang="en-US" b="1" dirty="0">
              <a:solidFill>
                <a:srgbClr val="800000"/>
              </a:solidFill>
              <a:latin typeface="Comic Sans MS" pitchFamily="66" charset="0"/>
            </a:endParaRPr>
          </a:p>
        </p:txBody>
      </p:sp>
      <p:pic>
        <p:nvPicPr>
          <p:cNvPr id="5" name="Picture 4" descr="C:\Users\user\Dropbox\Dropbox\MyCuteGraphics\SPACE\aliens-and-astronauts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500702"/>
            <a:ext cx="22145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1571604" y="0"/>
            <a:ext cx="4857784" cy="428604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 rtl="0"/>
            <a:r>
              <a:rPr lang="en-US" sz="3600" kern="10" spc="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Off to Mars...</a:t>
            </a:r>
            <a:endParaRPr lang="en-US" sz="3600" kern="10" spc="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28596" y="0"/>
            <a:ext cx="8429684" cy="6755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1100" dirty="0" smtClean="0"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1100" dirty="0" smtClean="0"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1. This time tomorrow morning Captain Neil Armstrong and his crew ___________________ (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leave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) earth and _____________________(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head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) for the planet Mars.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1600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. Crew members Yuri Gagarin and Sally Ride __________________ (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check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) all the instruments all day long to make sure they are working properly. They ___________________ (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not/take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) it easy.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1600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. By the end of the year 2044 they ___________________ (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arrive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) on the planet Mars. They ___________________________ (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go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) 100 million light years and yet they ____________________ (not/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age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) even one year. Miraculous!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1600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. What ________________________ (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do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/they) about as they zip through space? Will they be frightened? I doubt it. They will be too busy.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. By the end of the first month aboard the spaceship, 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The Martian Explorer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, the crew __________________________ (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get used to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) living without gravity and to eating their food out of tubes. On a normal day they _______________ (float) around the cabin.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. Scientists claim that within the next 50 years, they _________________ (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find out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) whether life on Mars exists or not and they _________________ (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meet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) those little green men, Martians.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r>
              <a:rPr lang="sr-Latn-CS" sz="1600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. In the meantime</a:t>
            </a:r>
            <a:r>
              <a:rPr lang="en-US" sz="1600" dirty="0" smtClean="0"/>
              <a:t> 1. This time tomorrow morning Captain Neil Armstrong and his crew ___________________ (</a:t>
            </a:r>
            <a:r>
              <a:rPr lang="en-US" sz="1600" b="1" dirty="0" smtClean="0"/>
              <a:t>leave</a:t>
            </a:r>
            <a:r>
              <a:rPr lang="en-US" sz="1600" dirty="0" smtClean="0"/>
              <a:t>) earth and _____________________(</a:t>
            </a:r>
            <a:r>
              <a:rPr lang="en-US" sz="1600" b="1" dirty="0" smtClean="0"/>
              <a:t>head</a:t>
            </a:r>
            <a:r>
              <a:rPr lang="en-US" sz="1600" dirty="0" smtClean="0"/>
              <a:t>) for the planet Mars.</a:t>
            </a:r>
          </a:p>
          <a:p>
            <a:r>
              <a:rPr lang="sr-Latn-CS" sz="1600" dirty="0" smtClean="0"/>
              <a:t>                                                          8</a:t>
            </a:r>
            <a:r>
              <a:rPr lang="en-US" sz="1600" dirty="0" smtClean="0"/>
              <a:t>. In the meantime, let us wish good luck to Captain Armstrong and </a:t>
            </a:r>
            <a:r>
              <a:rPr lang="sr-Latn-CS" sz="1600" dirty="0" smtClean="0"/>
              <a:t>                                                 </a:t>
            </a:r>
          </a:p>
          <a:p>
            <a:r>
              <a:rPr lang="sr-Latn-CS" sz="1600" dirty="0" smtClean="0"/>
              <a:t>                                        </a:t>
            </a:r>
            <a:r>
              <a:rPr lang="en-US" sz="1600" dirty="0" smtClean="0"/>
              <a:t>his crew</a:t>
            </a:r>
            <a:r>
              <a:rPr lang="sr-Latn-CS" sz="1600" dirty="0" smtClean="0"/>
              <a:t>. </a:t>
            </a:r>
            <a:r>
              <a:rPr lang="en-US" sz="1600" dirty="0" smtClean="0"/>
              <a:t>They </a:t>
            </a:r>
            <a:r>
              <a:rPr lang="sr-Latn-CS" sz="1600" dirty="0" smtClean="0"/>
              <a:t> </a:t>
            </a:r>
            <a:r>
              <a:rPr lang="en-US" sz="1600" dirty="0" smtClean="0"/>
              <a:t>________________ (</a:t>
            </a:r>
            <a:r>
              <a:rPr lang="en-US" sz="1600" b="1" dirty="0" smtClean="0"/>
              <a:t>explore</a:t>
            </a:r>
            <a:r>
              <a:rPr lang="en-US" sz="1600" dirty="0" smtClean="0"/>
              <a:t>) the outer reaches of the </a:t>
            </a:r>
            <a:r>
              <a:rPr lang="sr-Latn-CS" sz="1600" dirty="0" smtClean="0"/>
              <a:t>  </a:t>
            </a:r>
          </a:p>
          <a:p>
            <a:r>
              <a:rPr lang="sr-Latn-CS" sz="1600" dirty="0" smtClean="0"/>
              <a:t>                                           </a:t>
            </a:r>
            <a:r>
              <a:rPr lang="en-US" sz="1600" dirty="0" smtClean="0"/>
              <a:t>universe..</a:t>
            </a:r>
          </a:p>
          <a:p>
            <a:r>
              <a:rPr lang="sr-Latn-CS" sz="1600" dirty="0" smtClean="0"/>
              <a:t>                                                          9</a:t>
            </a:r>
            <a:r>
              <a:rPr lang="en-US" sz="1600" dirty="0" smtClean="0"/>
              <a:t>. By 2044 __________________________(they/</a:t>
            </a:r>
            <a:r>
              <a:rPr lang="en-US" sz="1600" b="1" dirty="0" smtClean="0"/>
              <a:t>expand</a:t>
            </a:r>
            <a:r>
              <a:rPr lang="en-US" sz="1600" dirty="0" smtClean="0"/>
              <a:t>) our </a:t>
            </a:r>
            <a:r>
              <a:rPr lang="sr-Latn-CS" sz="1600" dirty="0" smtClean="0"/>
              <a:t>              </a:t>
            </a:r>
          </a:p>
          <a:p>
            <a:r>
              <a:rPr lang="sr-Latn-CS" sz="1600" dirty="0" smtClean="0"/>
              <a:t>                                           </a:t>
            </a:r>
            <a:r>
              <a:rPr lang="en-US" sz="1600" dirty="0" smtClean="0"/>
              <a:t>knowledge</a:t>
            </a:r>
            <a:r>
              <a:rPr lang="sr-Latn-CS" sz="1600" dirty="0" smtClean="0"/>
              <a:t> </a:t>
            </a:r>
            <a:r>
              <a:rPr lang="en-US" sz="1600" dirty="0" smtClean="0"/>
              <a:t>of new frontiers and deep space.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Green Leaves Vect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6676"/>
            <a:ext cx="9144000" cy="6924676"/>
          </a:xfrm>
          <a:prstGeom prst="rect">
            <a:avLst/>
          </a:prstGeom>
          <a:noFill/>
        </p:spPr>
      </p:pic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28596" y="0"/>
            <a:ext cx="7215238" cy="650083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90000"/>
              </a:lnSpc>
              <a:buFontTx/>
              <a:buNone/>
            </a:pPr>
            <a:r>
              <a:rPr lang="sr-Latn-CS" b="1" dirty="0" smtClean="0">
                <a:solidFill>
                  <a:srgbClr val="000000"/>
                </a:solidFill>
                <a:latin typeface="Comic Sans MS" pitchFamily="66" charset="0"/>
              </a:rPr>
              <a:t>PAST PERFECT PASSIVE</a:t>
            </a:r>
            <a:r>
              <a:rPr lang="en-US" b="1" dirty="0" smtClean="0">
                <a:solidFill>
                  <a:srgbClr val="000000"/>
                </a:solidFill>
                <a:latin typeface="Comic Sans MS" pitchFamily="66" charset="0"/>
              </a:rPr>
              <a:t>:</a:t>
            </a:r>
            <a:endParaRPr lang="sr-Latn-CS" b="1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algn="ctr">
              <a:lnSpc>
                <a:spcPct val="90000"/>
              </a:lnSpc>
              <a:buFontTx/>
              <a:buNone/>
            </a:pPr>
            <a:endParaRPr lang="en-US" b="1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sr-Latn-CS" b="1" dirty="0" smtClean="0">
                <a:solidFill>
                  <a:srgbClr val="000000"/>
                </a:solidFill>
                <a:latin typeface="Comic Sans MS" pitchFamily="66" charset="0"/>
              </a:rPr>
              <a:t>PAST PERFECT OF THE VERB TO BE + PAST PARTICIPLE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sr-Latn-CS" b="1" dirty="0" smtClean="0">
                <a:solidFill>
                  <a:srgbClr val="000000"/>
                </a:solidFill>
                <a:latin typeface="Comic Sans MS" pitchFamily="66" charset="0"/>
              </a:rPr>
              <a:t>HAD BEEN + ED-IIIC.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endParaRPr lang="sr-Latn-CS" b="1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r>
              <a:rPr lang="en-US" dirty="0" smtClean="0"/>
              <a:t>I had worn blue shoes. - </a:t>
            </a:r>
          </a:p>
          <a:p>
            <a:r>
              <a:rPr lang="en-US" dirty="0" smtClean="0"/>
              <a:t>Joe had cleaned the tables. - </a:t>
            </a:r>
          </a:p>
          <a:p>
            <a:r>
              <a:rPr lang="en-US" dirty="0" smtClean="0"/>
              <a:t>We had lost the key. - </a:t>
            </a:r>
          </a:p>
          <a:p>
            <a:r>
              <a:rPr lang="en-US" dirty="0" smtClean="0"/>
              <a:t>They had started a fight. - </a:t>
            </a:r>
          </a:p>
          <a:p>
            <a:r>
              <a:rPr lang="en-US" dirty="0" smtClean="0"/>
              <a:t>I had been reading an article. - </a:t>
            </a:r>
          </a:p>
          <a:p>
            <a:r>
              <a:rPr lang="en-US" dirty="0" smtClean="0"/>
              <a:t>I had not closed the window. - </a:t>
            </a:r>
          </a:p>
          <a:p>
            <a:r>
              <a:rPr lang="en-US" dirty="0" smtClean="0"/>
              <a:t>They had not bought the paper. - </a:t>
            </a:r>
          </a:p>
          <a:p>
            <a:r>
              <a:rPr lang="en-US" dirty="0" smtClean="0"/>
              <a:t>She had not noticed me. - </a:t>
            </a:r>
          </a:p>
          <a:p>
            <a:r>
              <a:rPr lang="en-US" dirty="0" smtClean="0"/>
              <a:t>Had she solved the problem? - </a:t>
            </a:r>
          </a:p>
          <a:p>
            <a:r>
              <a:rPr lang="en-US" dirty="0" smtClean="0"/>
              <a:t>Had he recorded that song? - 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endParaRPr lang="sr-Latn-CS" b="1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algn="ctr">
              <a:lnSpc>
                <a:spcPct val="90000"/>
              </a:lnSpc>
              <a:buFontTx/>
              <a:buNone/>
            </a:pPr>
            <a:endParaRPr lang="sr-Latn-CS" b="1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algn="ctr">
              <a:lnSpc>
                <a:spcPct val="90000"/>
              </a:lnSpc>
              <a:buFontTx/>
              <a:buNone/>
            </a:pPr>
            <a:endParaRPr lang="en-US" b="1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algn="ctr">
              <a:lnSpc>
                <a:spcPct val="90000"/>
              </a:lnSpc>
              <a:buFontTx/>
              <a:buNone/>
            </a:pPr>
            <a:endParaRPr lang="en-US" sz="6000" b="1" dirty="0" smtClean="0">
              <a:solidFill>
                <a:srgbClr val="000000"/>
              </a:solidFill>
              <a:latin typeface="Comic Sans MS" pitchFamily="66" charset="0"/>
            </a:endParaRPr>
          </a:p>
        </p:txBody>
      </p:sp>
      <p:pic>
        <p:nvPicPr>
          <p:cNvPr id="18436" name="Picture 4" descr="j00787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43834" y="1"/>
            <a:ext cx="1265235" cy="2357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Green Leaves Vect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6676"/>
            <a:ext cx="9144000" cy="6924676"/>
          </a:xfrm>
          <a:prstGeom prst="rect">
            <a:avLst/>
          </a:prstGeom>
          <a:noFill/>
        </p:spPr>
      </p:pic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28596" y="0"/>
            <a:ext cx="7215238" cy="6500834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90000"/>
              </a:lnSpc>
              <a:buFontTx/>
              <a:buNone/>
            </a:pPr>
            <a:r>
              <a:rPr lang="sr-Latn-CS" b="1" dirty="0" smtClean="0">
                <a:solidFill>
                  <a:srgbClr val="000000"/>
                </a:solidFill>
                <a:latin typeface="Comic Sans MS" pitchFamily="66" charset="0"/>
              </a:rPr>
              <a:t>PAST PERFECT CONTINUOUS</a:t>
            </a:r>
            <a:r>
              <a:rPr lang="en-US" b="1" dirty="0" smtClean="0">
                <a:solidFill>
                  <a:srgbClr val="000000"/>
                </a:solidFill>
                <a:latin typeface="Comic Sans MS" pitchFamily="66" charset="0"/>
              </a:rPr>
              <a:t>:</a:t>
            </a:r>
            <a:endParaRPr lang="sr-Latn-CS" b="1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algn="ctr">
              <a:lnSpc>
                <a:spcPct val="90000"/>
              </a:lnSpc>
              <a:buFontTx/>
              <a:buNone/>
            </a:pPr>
            <a:endParaRPr lang="sr-Latn-CS" b="1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sr-Latn-CS" b="1" dirty="0" smtClean="0">
                <a:solidFill>
                  <a:srgbClr val="000000"/>
                </a:solidFill>
                <a:latin typeface="Comic Sans MS" pitchFamily="66" charset="0"/>
              </a:rPr>
              <a:t>HAD BEEN + V-ING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en-US" dirty="0" smtClean="0"/>
              <a:t> </a:t>
            </a:r>
          </a:p>
          <a:p>
            <a:r>
              <a:rPr lang="en-US" dirty="0" smtClean="0"/>
              <a:t>They (wait) </a:t>
            </a:r>
            <a:r>
              <a:rPr lang="sr-Latn-CS" dirty="0" smtClean="0"/>
              <a:t>_____________</a:t>
            </a:r>
            <a:r>
              <a:rPr lang="en-US" dirty="0" smtClean="0"/>
              <a:t> at the station for 90 minutes when the train finally arrived.</a:t>
            </a:r>
          </a:p>
          <a:p>
            <a:r>
              <a:rPr lang="en-US" dirty="0" smtClean="0"/>
              <a:t>We (look for)  </a:t>
            </a:r>
            <a:r>
              <a:rPr lang="sr-Latn-CS" dirty="0" smtClean="0"/>
              <a:t>_____________</a:t>
            </a:r>
            <a:r>
              <a:rPr lang="en-US" dirty="0" smtClean="0"/>
              <a:t>her ring for two hours and then we found it in the bathroom.</a:t>
            </a:r>
          </a:p>
          <a:p>
            <a:r>
              <a:rPr lang="en-US" dirty="0" smtClean="0"/>
              <a:t>I (not / walk)  </a:t>
            </a:r>
            <a:r>
              <a:rPr lang="sr-Latn-CS" dirty="0" smtClean="0"/>
              <a:t>____________</a:t>
            </a:r>
            <a:r>
              <a:rPr lang="en-US" dirty="0" smtClean="0"/>
              <a:t>for a long time, when it suddenly began to rain.</a:t>
            </a:r>
          </a:p>
          <a:p>
            <a:r>
              <a:rPr lang="en-US" dirty="0" smtClean="0"/>
              <a:t>How long </a:t>
            </a:r>
            <a:r>
              <a:rPr lang="sr-Latn-CS" dirty="0" smtClean="0"/>
              <a:t>______</a:t>
            </a:r>
            <a:r>
              <a:rPr lang="en-US" dirty="0" smtClean="0"/>
              <a:t>(</a:t>
            </a:r>
            <a:r>
              <a:rPr lang="en-US" dirty="0" smtClean="0">
                <a:hlinkClick r:id="rId3"/>
              </a:rPr>
              <a:t>learn</a:t>
            </a:r>
            <a:r>
              <a:rPr lang="en-US" dirty="0" smtClean="0"/>
              <a:t> / she)  </a:t>
            </a:r>
            <a:r>
              <a:rPr lang="sr-Latn-CS" dirty="0" smtClean="0"/>
              <a:t>_____________ </a:t>
            </a:r>
            <a:r>
              <a:rPr lang="en-US" dirty="0" smtClean="0">
                <a:hlinkClick r:id="rId3"/>
              </a:rPr>
              <a:t>English</a:t>
            </a:r>
            <a:r>
              <a:rPr lang="en-US" dirty="0" smtClean="0"/>
              <a:t> before she went to London?</a:t>
            </a:r>
          </a:p>
          <a:p>
            <a:r>
              <a:rPr lang="en-US" dirty="0" smtClean="0"/>
              <a:t>Frank Sinatra caught the flu because he (sing) </a:t>
            </a:r>
            <a:r>
              <a:rPr lang="sr-Latn-CS" dirty="0" smtClean="0"/>
              <a:t>__________</a:t>
            </a:r>
            <a:r>
              <a:rPr lang="en-US" dirty="0" smtClean="0"/>
              <a:t> in the rain too long.</a:t>
            </a:r>
          </a:p>
          <a:p>
            <a:r>
              <a:rPr lang="en-US" dirty="0" smtClean="0"/>
              <a:t>He (drive) </a:t>
            </a:r>
            <a:r>
              <a:rPr lang="sr-Latn-CS" dirty="0" smtClean="0"/>
              <a:t>____________</a:t>
            </a:r>
            <a:r>
              <a:rPr lang="en-US" dirty="0" smtClean="0"/>
              <a:t> less than an hour when he ran out of petrol.</a:t>
            </a:r>
          </a:p>
          <a:p>
            <a:r>
              <a:rPr lang="en-US" dirty="0" smtClean="0"/>
              <a:t>They were very tired in the evening because they (help) </a:t>
            </a:r>
            <a:r>
              <a:rPr lang="sr-Latn-CS" dirty="0" smtClean="0"/>
              <a:t>___________</a:t>
            </a:r>
            <a:r>
              <a:rPr lang="en-US" dirty="0" smtClean="0"/>
              <a:t> on the farm all day.</a:t>
            </a:r>
          </a:p>
          <a:p>
            <a:r>
              <a:rPr lang="en-US" dirty="0" smtClean="0"/>
              <a:t>I (not / work) </a:t>
            </a:r>
            <a:r>
              <a:rPr lang="sr-Latn-CS" dirty="0" smtClean="0"/>
              <a:t>_____________</a:t>
            </a:r>
            <a:r>
              <a:rPr lang="en-US" dirty="0" smtClean="0"/>
              <a:t> all day; so I wasn't tired and went to the disco at night.</a:t>
            </a:r>
          </a:p>
          <a:p>
            <a:r>
              <a:rPr lang="en-US" dirty="0" smtClean="0"/>
              <a:t>They (cycle) </a:t>
            </a:r>
            <a:r>
              <a:rPr lang="sr-Latn-CS" dirty="0" smtClean="0"/>
              <a:t>___________</a:t>
            </a:r>
            <a:r>
              <a:rPr lang="en-US" dirty="0" smtClean="0"/>
              <a:t> all day so their legs were sore in the evening.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endParaRPr lang="sr-Latn-CS" b="1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algn="ctr">
              <a:lnSpc>
                <a:spcPct val="90000"/>
              </a:lnSpc>
              <a:buFontTx/>
              <a:buNone/>
            </a:pPr>
            <a:endParaRPr lang="sr-Latn-CS" b="1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algn="ctr">
              <a:lnSpc>
                <a:spcPct val="90000"/>
              </a:lnSpc>
              <a:buFontTx/>
              <a:buNone/>
            </a:pPr>
            <a:endParaRPr lang="en-US" b="1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algn="ctr">
              <a:lnSpc>
                <a:spcPct val="90000"/>
              </a:lnSpc>
              <a:buFontTx/>
              <a:buNone/>
            </a:pPr>
            <a:endParaRPr lang="en-US" sz="6000" b="1" dirty="0" smtClean="0">
              <a:solidFill>
                <a:srgbClr val="000000"/>
              </a:solidFill>
              <a:latin typeface="Comic Sans MS" pitchFamily="66" charset="0"/>
            </a:endParaRPr>
          </a:p>
        </p:txBody>
      </p:sp>
      <p:pic>
        <p:nvPicPr>
          <p:cNvPr id="18436" name="Picture 4" descr="j00787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43834" y="1"/>
            <a:ext cx="1265235" cy="2357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Yellow and Blue Flowers - A Touch of Summ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sr-Latn-CS" sz="4000" b="1" dirty="0" smtClean="0">
                <a:solidFill>
                  <a:srgbClr val="000000"/>
                </a:solidFill>
                <a:latin typeface="Comic Sans MS" pitchFamily="66" charset="0"/>
              </a:rPr>
              <a:t>VOCABULARY</a:t>
            </a:r>
            <a:endParaRPr lang="en-US" sz="4000" b="1" dirty="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28670"/>
            <a:ext cx="8229600" cy="5624530"/>
          </a:xfrm>
        </p:spPr>
        <p:txBody>
          <a:bodyPr/>
          <a:lstStyle/>
          <a:p>
            <a:pPr marL="0" indent="0">
              <a:buFontTx/>
              <a:buNone/>
            </a:pPr>
            <a:endParaRPr lang="en-US" sz="3600" dirty="0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49156" name="WordArt 4"/>
          <p:cNvSpPr>
            <a:spLocks noChangeArrowheads="1" noChangeShapeType="1" noTextEdit="1"/>
          </p:cNvSpPr>
          <p:nvPr/>
        </p:nvSpPr>
        <p:spPr bwMode="auto">
          <a:xfrm>
            <a:off x="6934200" y="3276600"/>
            <a:ext cx="1981200" cy="1447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9157" name="WordArt 5"/>
          <p:cNvSpPr>
            <a:spLocks noChangeArrowheads="1" noChangeShapeType="1" noTextEdit="1"/>
          </p:cNvSpPr>
          <p:nvPr/>
        </p:nvSpPr>
        <p:spPr bwMode="auto">
          <a:xfrm>
            <a:off x="5486400" y="3505200"/>
            <a:ext cx="12192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Comic Sans MS"/>
            </a:endParaRP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090613"/>
            <a:ext cx="9001155" cy="5553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  <p:bldP spid="49156" grpId="0" animBg="1"/>
      <p:bldP spid="491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Sky, flowers, butterfl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5745163"/>
          </a:xfrm>
        </p:spPr>
        <p:txBody>
          <a:bodyPr numCol="2">
            <a:noAutofit/>
          </a:bodyPr>
          <a:lstStyle/>
          <a:p>
            <a:r>
              <a:rPr lang="en-US" sz="2400" b="1" dirty="0" smtClean="0"/>
              <a:t>"Imagine“</a:t>
            </a:r>
            <a:r>
              <a:rPr lang="sr-Latn-CS" sz="2400" b="1" dirty="0" smtClean="0"/>
              <a:t> By John Lennon</a:t>
            </a:r>
          </a:p>
          <a:p>
            <a:pPr>
              <a:buNone/>
            </a:pP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Imagine there's no </a:t>
            </a:r>
            <a:r>
              <a:rPr lang="sr-Latn-CS" sz="2400" dirty="0" smtClean="0"/>
              <a:t>________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It's easy if you </a:t>
            </a:r>
            <a:r>
              <a:rPr lang="sr-Latn-CS" sz="2400" dirty="0" smtClean="0"/>
              <a:t>________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No </a:t>
            </a:r>
            <a:r>
              <a:rPr lang="sr-Latn-CS" sz="2400" dirty="0" smtClean="0"/>
              <a:t>_________</a:t>
            </a:r>
            <a:r>
              <a:rPr lang="en-US" sz="2400" dirty="0" smtClean="0"/>
              <a:t> below us</a:t>
            </a:r>
            <a:br>
              <a:rPr lang="en-US" sz="2400" dirty="0" smtClean="0"/>
            </a:br>
            <a:r>
              <a:rPr lang="en-US" sz="2400" dirty="0" smtClean="0"/>
              <a:t>Above us </a:t>
            </a:r>
            <a:r>
              <a:rPr lang="sr-Latn-CS" sz="2400" dirty="0" smtClean="0"/>
              <a:t>_______</a:t>
            </a:r>
            <a:r>
              <a:rPr lang="en-US" sz="2400" dirty="0" smtClean="0"/>
              <a:t>sky</a:t>
            </a:r>
            <a:br>
              <a:rPr lang="en-US" sz="2400" dirty="0" smtClean="0"/>
            </a:br>
            <a:r>
              <a:rPr lang="en-US" sz="2400" dirty="0" smtClean="0"/>
              <a:t>Imagine all the </a:t>
            </a:r>
            <a:r>
              <a:rPr lang="sr-Latn-CS" sz="2400" dirty="0" smtClean="0"/>
              <a:t>__________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Living for </a:t>
            </a:r>
            <a:r>
              <a:rPr lang="sr-Latn-CS" sz="2400" dirty="0" smtClean="0"/>
              <a:t>______</a:t>
            </a:r>
            <a:r>
              <a:rPr lang="en-US" sz="2400" dirty="0" smtClean="0"/>
              <a:t>... Aha-ah...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Imagine there's no </a:t>
            </a:r>
            <a:r>
              <a:rPr lang="sr-Latn-CS" sz="2400" dirty="0" smtClean="0"/>
              <a:t>________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It isn't </a:t>
            </a:r>
            <a:r>
              <a:rPr lang="sr-Latn-CS" sz="2400" dirty="0" smtClean="0"/>
              <a:t>________</a:t>
            </a:r>
            <a:r>
              <a:rPr lang="en-US" sz="2400" dirty="0" smtClean="0"/>
              <a:t> to do</a:t>
            </a:r>
            <a:br>
              <a:rPr lang="en-US" sz="2400" dirty="0" smtClean="0"/>
            </a:br>
            <a:r>
              <a:rPr lang="en-US" sz="2400" dirty="0" smtClean="0"/>
              <a:t>Nothing to kill or </a:t>
            </a:r>
            <a:r>
              <a:rPr lang="sr-Latn-CS" sz="2400" dirty="0" smtClean="0"/>
              <a:t>_____</a:t>
            </a:r>
            <a:r>
              <a:rPr lang="en-US" sz="2400" dirty="0" smtClean="0"/>
              <a:t> for</a:t>
            </a:r>
            <a:br>
              <a:rPr lang="en-US" sz="2400" dirty="0" smtClean="0"/>
            </a:br>
            <a:r>
              <a:rPr lang="en-US" sz="2400" dirty="0" smtClean="0"/>
              <a:t>And no </a:t>
            </a:r>
            <a:r>
              <a:rPr lang="sr-Latn-CS" sz="2400" dirty="0" smtClean="0"/>
              <a:t>________</a:t>
            </a:r>
            <a:r>
              <a:rPr lang="en-US" sz="2400" dirty="0" smtClean="0"/>
              <a:t>, too</a:t>
            </a:r>
            <a:br>
              <a:rPr lang="en-US" sz="2400" dirty="0" smtClean="0"/>
            </a:br>
            <a:r>
              <a:rPr lang="en-US" sz="2400" dirty="0" smtClean="0"/>
              <a:t>Imagine all the people</a:t>
            </a:r>
            <a:br>
              <a:rPr lang="en-US" sz="2400" dirty="0" smtClean="0"/>
            </a:br>
            <a:r>
              <a:rPr lang="en-US" sz="2400" dirty="0" smtClean="0"/>
              <a:t>Living life in </a:t>
            </a:r>
            <a:r>
              <a:rPr lang="sr-Latn-CS" sz="2400" dirty="0" smtClean="0"/>
              <a:t>______</a:t>
            </a:r>
            <a:r>
              <a:rPr lang="en-US" sz="2400" dirty="0" smtClean="0"/>
              <a:t>... You...</a:t>
            </a:r>
            <a:endParaRPr lang="sr-Latn-CS" sz="2400" dirty="0" smtClean="0"/>
          </a:p>
          <a:p>
            <a:pPr>
              <a:buNone/>
            </a:pP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You may say I'm a </a:t>
            </a:r>
            <a:r>
              <a:rPr lang="sr-Latn-CS" sz="2400" dirty="0" smtClean="0"/>
              <a:t>________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But I'm not the only </a:t>
            </a:r>
            <a:r>
              <a:rPr lang="sr-Latn-CS" sz="2400" dirty="0" smtClean="0"/>
              <a:t>______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I hope </a:t>
            </a:r>
            <a:r>
              <a:rPr lang="sr-Latn-CS" sz="2400" dirty="0" smtClean="0"/>
              <a:t>________</a:t>
            </a:r>
            <a:r>
              <a:rPr lang="en-US" sz="2400" dirty="0" smtClean="0"/>
              <a:t>you'll join us</a:t>
            </a:r>
            <a:br>
              <a:rPr lang="en-US" sz="2400" dirty="0" smtClean="0"/>
            </a:br>
            <a:r>
              <a:rPr lang="en-US" sz="2400" dirty="0" smtClean="0"/>
              <a:t>And the </a:t>
            </a:r>
            <a:r>
              <a:rPr lang="sr-Latn-CS" sz="2400" dirty="0" smtClean="0"/>
              <a:t>_____</a:t>
            </a:r>
            <a:r>
              <a:rPr lang="en-US" sz="2400" dirty="0" smtClean="0"/>
              <a:t> will be as one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>
                <a:hlinkClick r:id="rId3"/>
              </a:rPr>
              <a:t>Imagine</a:t>
            </a:r>
            <a:r>
              <a:rPr lang="en-US" sz="2400" dirty="0" smtClean="0"/>
              <a:t> no </a:t>
            </a:r>
            <a:r>
              <a:rPr lang="sr-Latn-CS" sz="2400" dirty="0" smtClean="0"/>
              <a:t>___________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I wonder if you can</a:t>
            </a:r>
            <a:br>
              <a:rPr lang="en-US" sz="2400" dirty="0" smtClean="0"/>
            </a:br>
            <a:r>
              <a:rPr lang="en-US" sz="2400" dirty="0" smtClean="0"/>
              <a:t>No need for </a:t>
            </a:r>
            <a:r>
              <a:rPr lang="sr-Latn-CS" sz="2400" dirty="0" smtClean="0"/>
              <a:t>______</a:t>
            </a:r>
            <a:r>
              <a:rPr lang="en-US" sz="2400" dirty="0" smtClean="0"/>
              <a:t>or hunger</a:t>
            </a:r>
            <a:br>
              <a:rPr lang="en-US" sz="2400" dirty="0" smtClean="0"/>
            </a:br>
            <a:r>
              <a:rPr lang="en-US" sz="2400" dirty="0" smtClean="0"/>
              <a:t>A </a:t>
            </a:r>
            <a:r>
              <a:rPr lang="sr-Latn-CS" sz="2400" dirty="0" smtClean="0"/>
              <a:t>_________</a:t>
            </a:r>
            <a:r>
              <a:rPr lang="en-US" sz="2400" dirty="0" smtClean="0"/>
              <a:t>of man</a:t>
            </a:r>
            <a:br>
              <a:rPr lang="en-US" sz="2400" dirty="0" smtClean="0"/>
            </a:br>
            <a:r>
              <a:rPr lang="en-US" sz="2400" dirty="0" smtClean="0"/>
              <a:t>Imagine all the people</a:t>
            </a:r>
            <a:br>
              <a:rPr lang="en-US" sz="2400" dirty="0" smtClean="0"/>
            </a:br>
            <a:r>
              <a:rPr lang="sr-Latn-CS" sz="2400" dirty="0" smtClean="0"/>
              <a:t>_______</a:t>
            </a:r>
            <a:r>
              <a:rPr lang="en-US" sz="2400" dirty="0" smtClean="0"/>
              <a:t>all the world... You...</a:t>
            </a:r>
            <a:endParaRPr lang="sr-Latn-CS" sz="2400" dirty="0" smtClean="0"/>
          </a:p>
          <a:p>
            <a:pPr>
              <a:buNone/>
            </a:pP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 You may say I'm a </a:t>
            </a:r>
            <a:r>
              <a:rPr lang="sr-Latn-CS" sz="2400" dirty="0" smtClean="0"/>
              <a:t>________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But I'm not the only </a:t>
            </a:r>
            <a:r>
              <a:rPr lang="sr-Latn-CS" sz="2400" dirty="0" smtClean="0"/>
              <a:t>______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I hope </a:t>
            </a:r>
            <a:r>
              <a:rPr lang="sr-Latn-CS" sz="2400" dirty="0" smtClean="0"/>
              <a:t>________</a:t>
            </a:r>
            <a:r>
              <a:rPr lang="en-US" sz="2400" dirty="0" smtClean="0"/>
              <a:t>you'll join us</a:t>
            </a:r>
            <a:br>
              <a:rPr lang="en-US" sz="2400" dirty="0" smtClean="0"/>
            </a:br>
            <a:r>
              <a:rPr lang="en-US" sz="2400" dirty="0" smtClean="0"/>
              <a:t>And the </a:t>
            </a:r>
            <a:r>
              <a:rPr lang="sr-Latn-CS" sz="2400" dirty="0" smtClean="0"/>
              <a:t>_____</a:t>
            </a:r>
            <a:r>
              <a:rPr lang="en-US" sz="2400" dirty="0" smtClean="0"/>
              <a:t> will be as one </a:t>
            </a:r>
            <a:br>
              <a:rPr lang="en-US" sz="2400" dirty="0" smtClean="0"/>
            </a:b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Sky, flowers, butterfl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5745163"/>
          </a:xfrm>
        </p:spPr>
        <p:txBody>
          <a:bodyPr numCol="2">
            <a:noAutofit/>
          </a:bodyPr>
          <a:lstStyle/>
          <a:p>
            <a:r>
              <a:rPr lang="en-US" sz="2400" b="1" dirty="0" smtClean="0"/>
              <a:t>"Imagine“</a:t>
            </a:r>
            <a:r>
              <a:rPr lang="sr-Latn-CS" sz="2400" b="1" dirty="0" smtClean="0"/>
              <a:t> By John Lennon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Imagine there's no heaven</a:t>
            </a:r>
            <a:br>
              <a:rPr lang="en-US" sz="2400" dirty="0" smtClean="0"/>
            </a:br>
            <a:r>
              <a:rPr lang="en-US" sz="2400" dirty="0" smtClean="0"/>
              <a:t>It's easy if you try</a:t>
            </a:r>
            <a:br>
              <a:rPr lang="en-US" sz="2400" dirty="0" smtClean="0"/>
            </a:br>
            <a:r>
              <a:rPr lang="en-US" sz="2400" dirty="0" smtClean="0"/>
              <a:t>No hell below us</a:t>
            </a:r>
            <a:br>
              <a:rPr lang="en-US" sz="2400" dirty="0" smtClean="0"/>
            </a:br>
            <a:r>
              <a:rPr lang="en-US" sz="2400" dirty="0" smtClean="0"/>
              <a:t>Above us only sky</a:t>
            </a:r>
            <a:br>
              <a:rPr lang="en-US" sz="2400" dirty="0" smtClean="0"/>
            </a:br>
            <a:r>
              <a:rPr lang="en-US" sz="2400" dirty="0" smtClean="0"/>
              <a:t>Imagine all the people</a:t>
            </a:r>
            <a:br>
              <a:rPr lang="en-US" sz="2400" dirty="0" smtClean="0"/>
            </a:br>
            <a:r>
              <a:rPr lang="en-US" sz="2400" dirty="0" smtClean="0"/>
              <a:t>Living for today... Aha-ah...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Imagine there's no countries</a:t>
            </a:r>
            <a:br>
              <a:rPr lang="en-US" sz="2400" dirty="0" smtClean="0"/>
            </a:br>
            <a:r>
              <a:rPr lang="en-US" sz="2400" dirty="0" smtClean="0"/>
              <a:t>It isn't hard to do</a:t>
            </a:r>
            <a:br>
              <a:rPr lang="en-US" sz="2400" dirty="0" smtClean="0"/>
            </a:br>
            <a:r>
              <a:rPr lang="en-US" sz="2400" dirty="0" smtClean="0"/>
              <a:t>Nothing to kill or die for</a:t>
            </a:r>
            <a:br>
              <a:rPr lang="en-US" sz="2400" dirty="0" smtClean="0"/>
            </a:br>
            <a:r>
              <a:rPr lang="en-US" sz="2400" dirty="0" smtClean="0"/>
              <a:t>And no religion, too</a:t>
            </a:r>
            <a:br>
              <a:rPr lang="en-US" sz="2400" dirty="0" smtClean="0"/>
            </a:br>
            <a:r>
              <a:rPr lang="en-US" sz="2400" dirty="0" smtClean="0"/>
              <a:t>Imagine all the people</a:t>
            </a:r>
            <a:br>
              <a:rPr lang="en-US" sz="2400" dirty="0" smtClean="0"/>
            </a:br>
            <a:r>
              <a:rPr lang="en-US" sz="2400" dirty="0" smtClean="0"/>
              <a:t>Living life in peace... You...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You may say I'm a dreamer</a:t>
            </a:r>
            <a:br>
              <a:rPr lang="en-US" sz="2400" dirty="0" smtClean="0"/>
            </a:br>
            <a:r>
              <a:rPr lang="en-US" sz="2400" dirty="0" smtClean="0"/>
              <a:t>But I'm not the only one</a:t>
            </a:r>
            <a:br>
              <a:rPr lang="en-US" sz="2400" dirty="0" smtClean="0"/>
            </a:br>
            <a:r>
              <a:rPr lang="en-US" sz="2400" dirty="0" smtClean="0"/>
              <a:t>I hope someday you'll join us</a:t>
            </a:r>
            <a:br>
              <a:rPr lang="en-US" sz="2400" dirty="0" smtClean="0"/>
            </a:br>
            <a:r>
              <a:rPr lang="en-US" sz="2400" dirty="0" smtClean="0"/>
              <a:t>And the world will be as one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Imagine no possessions</a:t>
            </a:r>
            <a:br>
              <a:rPr lang="en-US" sz="2400" dirty="0" smtClean="0"/>
            </a:br>
            <a:r>
              <a:rPr lang="en-US" sz="2400" dirty="0" smtClean="0"/>
              <a:t>I wonder if you can</a:t>
            </a:r>
            <a:br>
              <a:rPr lang="en-US" sz="2400" dirty="0" smtClean="0"/>
            </a:br>
            <a:r>
              <a:rPr lang="en-US" sz="2400" dirty="0" smtClean="0"/>
              <a:t>No need for greed or hunger</a:t>
            </a:r>
            <a:br>
              <a:rPr lang="en-US" sz="2400" dirty="0" smtClean="0"/>
            </a:br>
            <a:r>
              <a:rPr lang="en-US" sz="2400" dirty="0" smtClean="0"/>
              <a:t>A brotherhood of man</a:t>
            </a:r>
            <a:br>
              <a:rPr lang="en-US" sz="2400" dirty="0" smtClean="0"/>
            </a:br>
            <a:r>
              <a:rPr lang="en-US" sz="2400" dirty="0" smtClean="0"/>
              <a:t>Imagine all the people</a:t>
            </a:r>
            <a:br>
              <a:rPr lang="en-US" sz="2400" dirty="0" smtClean="0"/>
            </a:br>
            <a:r>
              <a:rPr lang="en-US" sz="2400" dirty="0" smtClean="0"/>
              <a:t>Sharing all the world... You...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You may say I'm a dreamer</a:t>
            </a:r>
            <a:br>
              <a:rPr lang="en-US" sz="2400" dirty="0" smtClean="0"/>
            </a:br>
            <a:r>
              <a:rPr lang="en-US" sz="2400" dirty="0" smtClean="0"/>
              <a:t>But I'm not the only one</a:t>
            </a:r>
            <a:br>
              <a:rPr lang="en-US" sz="2400" dirty="0" smtClean="0"/>
            </a:br>
            <a:r>
              <a:rPr lang="en-US" sz="2400" dirty="0" smtClean="0"/>
              <a:t>I hope someday you'll join us</a:t>
            </a:r>
            <a:br>
              <a:rPr lang="en-US" sz="2400" dirty="0" smtClean="0"/>
            </a:br>
            <a:r>
              <a:rPr lang="en-US" sz="2400" dirty="0" smtClean="0"/>
              <a:t>And the world will live as one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500</Words>
  <Application>Microsoft Office PowerPoint</Application>
  <PresentationFormat>On-screen Show (4:3)</PresentationFormat>
  <Paragraphs>84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Tema de Office</vt:lpstr>
      <vt:lpstr>REVISION</vt:lpstr>
      <vt:lpstr>Slide 2</vt:lpstr>
      <vt:lpstr>Slide 3</vt:lpstr>
      <vt:lpstr>Slide 4</vt:lpstr>
      <vt:lpstr>Slide 5</vt:lpstr>
      <vt:lpstr>Slide 6</vt:lpstr>
      <vt:lpstr>VOCABULARY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ana</cp:lastModifiedBy>
  <cp:revision>18</cp:revision>
  <dcterms:created xsi:type="dcterms:W3CDTF">2013-12-10T19:53:01Z</dcterms:created>
  <dcterms:modified xsi:type="dcterms:W3CDTF">2017-02-12T20:15:09Z</dcterms:modified>
</cp:coreProperties>
</file>