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98FA382-660D-4FBB-AEAD-EB7D5BE4563A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AAE4DDF-C8BC-4DF4-B09C-A8BE8F1448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3.jpe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oleObject" Target="../embeddings/oleObject12.bin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7.jpeg"/><Relationship Id="rId10" Type="http://schemas.openxmlformats.org/officeDocument/2006/relationships/image" Target="../media/image16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УРАЂЕНИ ЗАДАЦИ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ВАЉАК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01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>
                <a:solidFill>
                  <a:srgbClr val="FF0000"/>
                </a:solidFill>
              </a:rPr>
              <a:t>ОСНОВНИ ПРИМЈЕР</a:t>
            </a:r>
          </a:p>
          <a:p>
            <a:r>
              <a:rPr lang="sr-Cyrl-RS" dirty="0" smtClean="0"/>
              <a:t>1. Пречник основе ваљка је 14</a:t>
            </a:r>
            <a:r>
              <a:rPr lang="en-US" dirty="0" smtClean="0"/>
              <a:t>cm</a:t>
            </a:r>
            <a:r>
              <a:rPr lang="sr-Cyrl-RS" dirty="0" smtClean="0"/>
              <a:t>, а висина ваљка је 9</a:t>
            </a:r>
            <a:r>
              <a:rPr lang="en-US" dirty="0" smtClean="0"/>
              <a:t>cm.</a:t>
            </a:r>
            <a:r>
              <a:rPr lang="sr-Cyrl-RS" dirty="0" smtClean="0"/>
              <a:t>Израчунати површину ваљка.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677647"/>
              </p:ext>
            </p:extLst>
          </p:nvPr>
        </p:nvGraphicFramePr>
        <p:xfrm>
          <a:off x="467544" y="1412776"/>
          <a:ext cx="1224136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660240" imgH="634680" progId="Equation.3">
                  <p:embed/>
                </p:oleObj>
              </mc:Choice>
              <mc:Fallback>
                <p:oleObj name="Equation" r:id="rId3" imgW="660240" imgH="634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1412776"/>
                        <a:ext cx="1224136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251520" y="2708920"/>
            <a:ext cx="18002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483040"/>
              </p:ext>
            </p:extLst>
          </p:nvPr>
        </p:nvGraphicFramePr>
        <p:xfrm>
          <a:off x="395536" y="3140968"/>
          <a:ext cx="6192688" cy="2520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5" imgW="2539800" imgH="1155600" progId="Equation.3">
                  <p:embed/>
                </p:oleObj>
              </mc:Choice>
              <mc:Fallback>
                <p:oleObj name="Equation" r:id="rId5" imgW="2539800" imgH="1155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5536" y="3140968"/>
                        <a:ext cx="6192688" cy="2520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793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sr-Cyrl-RS" dirty="0" smtClean="0"/>
              <a:t>Површина омотача  ваљка је 144          , а висина ваљка је два пута већа од полупречника. Израчунати запремину ваљка.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651713"/>
              </p:ext>
            </p:extLst>
          </p:nvPr>
        </p:nvGraphicFramePr>
        <p:xfrm>
          <a:off x="4067944" y="302181"/>
          <a:ext cx="626378" cy="286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3" imgW="279360" imgH="203040" progId="Equation.3">
                  <p:embed/>
                </p:oleObj>
              </mc:Choice>
              <mc:Fallback>
                <p:oleObj name="Equation" r:id="rId3" imgW="2793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67944" y="302181"/>
                        <a:ext cx="626378" cy="2862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065389"/>
              </p:ext>
            </p:extLst>
          </p:nvPr>
        </p:nvGraphicFramePr>
        <p:xfrm>
          <a:off x="395536" y="1124744"/>
          <a:ext cx="1296144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5" imgW="799920" imgH="660240" progId="Equation.3">
                  <p:embed/>
                </p:oleObj>
              </mc:Choice>
              <mc:Fallback>
                <p:oleObj name="Equation" r:id="rId5" imgW="799920" imgH="660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5536" y="1124744"/>
                        <a:ext cx="1296144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251520" y="2348880"/>
            <a:ext cx="1728192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59632" y="1560565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Висина ваљка је 2 пута већа од полупречника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030953"/>
              </p:ext>
            </p:extLst>
          </p:nvPr>
        </p:nvGraphicFramePr>
        <p:xfrm>
          <a:off x="322974" y="2708920"/>
          <a:ext cx="1656738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7" imgW="838080" imgH="863280" progId="Equation.3">
                  <p:embed/>
                </p:oleObj>
              </mc:Choice>
              <mc:Fallback>
                <p:oleObj name="Equation" r:id="rId7" imgW="838080" imgH="8632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2974" y="2708920"/>
                        <a:ext cx="1656738" cy="1656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627784" y="2708920"/>
            <a:ext cx="6048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Како је по услову задатка Н=2</a:t>
            </a:r>
            <a:r>
              <a:rPr lang="en-US" dirty="0" smtClean="0"/>
              <a:t>r </a:t>
            </a:r>
            <a:r>
              <a:rPr lang="sr-Cyrl-RS" dirty="0" smtClean="0"/>
              <a:t>то слиједи да је </a:t>
            </a:r>
            <a:r>
              <a:rPr lang="en-US" dirty="0" smtClean="0"/>
              <a:t>12=2r, </a:t>
            </a:r>
            <a:r>
              <a:rPr lang="sr-Cyrl-RS" dirty="0" smtClean="0"/>
              <a:t>односно </a:t>
            </a:r>
            <a:r>
              <a:rPr lang="en-US" dirty="0" smtClean="0"/>
              <a:t>r=6.</a:t>
            </a:r>
          </a:p>
          <a:p>
            <a:r>
              <a:rPr lang="sr-Cyrl-RS" dirty="0" smtClean="0"/>
              <a:t>Сад можемо да израчунамо запремину ваљка.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932688"/>
              </p:ext>
            </p:extLst>
          </p:nvPr>
        </p:nvGraphicFramePr>
        <p:xfrm>
          <a:off x="2771800" y="3789040"/>
          <a:ext cx="2016224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9" imgW="876240" imgH="698400" progId="Equation.3">
                  <p:embed/>
                </p:oleObj>
              </mc:Choice>
              <mc:Fallback>
                <p:oleObj name="Equation" r:id="rId9" imgW="876240" imgH="698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71800" y="3789040"/>
                        <a:ext cx="2016224" cy="1440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647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3. Правоугаоник страница а=5</a:t>
            </a:r>
            <a:r>
              <a:rPr lang="en-US" dirty="0" smtClean="0"/>
              <a:t> cm </a:t>
            </a:r>
            <a:r>
              <a:rPr lang="sr-Cyrl-RS" dirty="0" smtClean="0"/>
              <a:t>и </a:t>
            </a:r>
            <a:r>
              <a:rPr lang="en-US" dirty="0" smtClean="0"/>
              <a:t>b=10 cm</a:t>
            </a:r>
            <a:r>
              <a:rPr lang="sr-Cyrl-RS" dirty="0" smtClean="0"/>
              <a:t> ротира око своје веће странице. Израчунати површину и запремину тако добијеног тијела.</a:t>
            </a:r>
            <a:endParaRPr lang="en-US" dirty="0"/>
          </a:p>
        </p:txBody>
      </p:sp>
      <p:pic>
        <p:nvPicPr>
          <p:cNvPr id="3074" name="Picture 2" descr="C:\Users\User\Downloads\92799349_217514336343946_933644534879879168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86" y="1196752"/>
            <a:ext cx="3224194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779912" y="1196752"/>
            <a:ext cx="5184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Као што видимо са слике, новонастало тијело је </a:t>
            </a:r>
            <a:r>
              <a:rPr lang="sr-Cyrl-RS" dirty="0" smtClean="0">
                <a:solidFill>
                  <a:srgbClr val="FF0000"/>
                </a:solidFill>
              </a:rPr>
              <a:t>ваљак</a:t>
            </a:r>
            <a:r>
              <a:rPr lang="sr-Cyrl-RS" dirty="0" smtClean="0"/>
              <a:t> </a:t>
            </a:r>
            <a:r>
              <a:rPr lang="sr-Cyrl-RS" dirty="0" smtClean="0"/>
              <a:t>чиј</a:t>
            </a:r>
            <a:r>
              <a:rPr lang="en-US" dirty="0" smtClean="0"/>
              <a:t>a</a:t>
            </a:r>
            <a:r>
              <a:rPr lang="sr-Cyrl-RS" dirty="0" smtClean="0"/>
              <a:t> </a:t>
            </a:r>
            <a:r>
              <a:rPr lang="sr-Cyrl-RS" dirty="0" smtClean="0"/>
              <a:t>је висина већа страница правоугаоника, тј. она страница око које  правоугаоник ротира, а полупречник основе ваљка је краћа страница правоугаоника.Зато пишемо: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061713"/>
              </p:ext>
            </p:extLst>
          </p:nvPr>
        </p:nvGraphicFramePr>
        <p:xfrm>
          <a:off x="3972942" y="3140968"/>
          <a:ext cx="2255242" cy="259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4" imgW="1054080" imgH="1371600" progId="Equation.3">
                  <p:embed/>
                </p:oleObj>
              </mc:Choice>
              <mc:Fallback>
                <p:oleObj name="Equation" r:id="rId4" imgW="1054080" imgH="1371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72942" y="3140968"/>
                        <a:ext cx="2255242" cy="259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0602653"/>
              </p:ext>
            </p:extLst>
          </p:nvPr>
        </p:nvGraphicFramePr>
        <p:xfrm>
          <a:off x="6804248" y="4077072"/>
          <a:ext cx="2016224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6" imgW="876240" imgH="698400" progId="Equation.3">
                  <p:embed/>
                </p:oleObj>
              </mc:Choice>
              <mc:Fallback>
                <p:oleObj name="Equation" r:id="rId6" imgW="876240" imgH="698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04248" y="4077072"/>
                        <a:ext cx="2016224" cy="1584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297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4.Израчунати површину ваљка ако је пречник основе 6</a:t>
            </a:r>
            <a:r>
              <a:rPr lang="en-US" dirty="0" smtClean="0"/>
              <a:t> cm, a</a:t>
            </a:r>
            <a:r>
              <a:rPr lang="sr-Cyrl-RS" dirty="0" smtClean="0"/>
              <a:t> дијагонала осног пресјека је 10 </a:t>
            </a:r>
            <a:r>
              <a:rPr lang="en-US" dirty="0" smtClean="0"/>
              <a:t>cm.</a:t>
            </a:r>
            <a:endParaRPr lang="en-US" dirty="0"/>
          </a:p>
        </p:txBody>
      </p:sp>
      <p:pic>
        <p:nvPicPr>
          <p:cNvPr id="4098" name="Picture 2" descr="C:\Users\User\Downloads\93006215_260748131755555_1154281750814261248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1440159" cy="1957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51720" y="1052736"/>
            <a:ext cx="64807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На основу слике можемо видјети да је осни пресјек ваљка правоугаоник чије су странице </a:t>
            </a:r>
            <a:r>
              <a:rPr lang="sr-Cyrl-RS" smtClean="0"/>
              <a:t>пречник  основе ваљка и </a:t>
            </a:r>
            <a:r>
              <a:rPr lang="sr-Cyrl-RS" dirty="0" smtClean="0"/>
              <a:t>висина ваљка</a:t>
            </a:r>
            <a:r>
              <a:rPr lang="sr-Cyrl-RS" smtClean="0"/>
              <a:t>. </a:t>
            </a:r>
          </a:p>
          <a:p>
            <a:r>
              <a:rPr lang="sr-Cyrl-RS" smtClean="0"/>
              <a:t>Такође</a:t>
            </a:r>
            <a:r>
              <a:rPr lang="sr-Cyrl-RS" dirty="0" smtClean="0"/>
              <a:t>, на слици уочавамо и правоугли троугао чије су катете 2</a:t>
            </a:r>
            <a:r>
              <a:rPr lang="en-US" dirty="0" smtClean="0"/>
              <a:t>r </a:t>
            </a:r>
            <a:r>
              <a:rPr lang="sr-Cyrl-RS" dirty="0" smtClean="0"/>
              <a:t>и Н, а хипотенуза је дијагонала осног пресјека, тако да можемо примијенити Питагорину теорему.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391998"/>
              </p:ext>
            </p:extLst>
          </p:nvPr>
        </p:nvGraphicFramePr>
        <p:xfrm>
          <a:off x="288639" y="3212976"/>
          <a:ext cx="14573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4" imgW="927000" imgH="634680" progId="Equation.3">
                  <p:embed/>
                </p:oleObj>
              </mc:Choice>
              <mc:Fallback>
                <p:oleObj name="Equation" r:id="rId4" imgW="927000" imgH="634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8639" y="3212976"/>
                        <a:ext cx="1457325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79512" y="4437112"/>
            <a:ext cx="1584175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655523"/>
              </p:ext>
            </p:extLst>
          </p:nvPr>
        </p:nvGraphicFramePr>
        <p:xfrm>
          <a:off x="2627784" y="3043955"/>
          <a:ext cx="2088232" cy="1859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6" imgW="1015920" imgH="939600" progId="Equation.3">
                  <p:embed/>
                </p:oleObj>
              </mc:Choice>
              <mc:Fallback>
                <p:oleObj name="Equation" r:id="rId6" imgW="1015920" imgH="939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27784" y="3043955"/>
                        <a:ext cx="2088232" cy="1859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729359"/>
              </p:ext>
            </p:extLst>
          </p:nvPr>
        </p:nvGraphicFramePr>
        <p:xfrm>
          <a:off x="5436096" y="3140968"/>
          <a:ext cx="1872208" cy="1418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8" imgW="977760" imgH="698400" progId="Equation.3">
                  <p:embed/>
                </p:oleObj>
              </mc:Choice>
              <mc:Fallback>
                <p:oleObj name="Equation" r:id="rId8" imgW="977760" imgH="698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436096" y="3140968"/>
                        <a:ext cx="1872208" cy="14185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95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5. </a:t>
            </a:r>
            <a:r>
              <a:rPr lang="sr-Cyrl-RS" dirty="0" smtClean="0"/>
              <a:t>Дијагонала осног пресјека ваљка заклапа са равни основе угао од        . Ако је висина ваљка 4</a:t>
            </a:r>
            <a:r>
              <a:rPr lang="en-US" dirty="0" smtClean="0"/>
              <a:t> cm</a:t>
            </a:r>
            <a:r>
              <a:rPr lang="sr-Cyrl-RS" dirty="0" smtClean="0"/>
              <a:t>, израчунати његову запремину.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318512"/>
              </p:ext>
            </p:extLst>
          </p:nvPr>
        </p:nvGraphicFramePr>
        <p:xfrm>
          <a:off x="7740352" y="188640"/>
          <a:ext cx="432048" cy="3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253800" imgH="203040" progId="Equation.3">
                  <p:embed/>
                </p:oleObj>
              </mc:Choice>
              <mc:Fallback>
                <p:oleObj name="Equation" r:id="rId3" imgW="25380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40352" y="188640"/>
                        <a:ext cx="432048" cy="369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2" name="Picture 2" descr="C:\Users\User\Downloads\93477474_1094480924253383_3232871572175847424_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80729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020691"/>
              </p:ext>
            </p:extLst>
          </p:nvPr>
        </p:nvGraphicFramePr>
        <p:xfrm>
          <a:off x="467544" y="3140968"/>
          <a:ext cx="1512168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6" imgW="1079280" imgH="660240" progId="Equation.3">
                  <p:embed/>
                </p:oleObj>
              </mc:Choice>
              <mc:Fallback>
                <p:oleObj name="Equation" r:id="rId6" imgW="1079280" imgH="660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7544" y="3140968"/>
                        <a:ext cx="1512168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323528" y="4221088"/>
            <a:ext cx="1944216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43808" y="1052736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Троугао </a:t>
            </a:r>
            <a:r>
              <a:rPr lang="en-US" dirty="0" smtClean="0"/>
              <a:t>ABC</a:t>
            </a:r>
            <a:r>
              <a:rPr lang="sr-Cyrl-RS" dirty="0" smtClean="0"/>
              <a:t> који видимо на слици можемо допунити до једнакостраничног троугла и ту уочимо везу између висине и полупречника.</a:t>
            </a:r>
            <a:endParaRPr lang="en-US" dirty="0"/>
          </a:p>
        </p:txBody>
      </p:sp>
      <p:pic>
        <p:nvPicPr>
          <p:cNvPr id="5123" name="Picture 3" descr="C:\Users\User\Downloads\92800950_356550591955613_3532230470584500224_n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060848"/>
            <a:ext cx="3024336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300192" y="2132856"/>
            <a:ext cx="25202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Допунили смо троугао </a:t>
            </a:r>
            <a:r>
              <a:rPr lang="en-US" dirty="0" smtClean="0"/>
              <a:t>ABC </a:t>
            </a:r>
            <a:r>
              <a:rPr lang="sr-Cyrl-RS" dirty="0" smtClean="0"/>
              <a:t> и шта уочавамо?  Уочавамо то да је страница овог једнакостраничног троугла 8</a:t>
            </a:r>
            <a:r>
              <a:rPr lang="en-US" dirty="0" smtClean="0"/>
              <a:t> cm, a </a:t>
            </a:r>
            <a:r>
              <a:rPr lang="sr-Cyrl-RS" dirty="0" smtClean="0"/>
              <a:t>полупречник основе ваљка </a:t>
            </a:r>
            <a:r>
              <a:rPr lang="en-US" dirty="0" smtClean="0"/>
              <a:t>2r</a:t>
            </a:r>
            <a:r>
              <a:rPr lang="sr-Cyrl-RS" dirty="0" smtClean="0"/>
              <a:t> је једнак висини овог троугла.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59832" y="5373216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Како гласи формула за висину једнакостраничног троугла?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800903"/>
              </p:ext>
            </p:extLst>
          </p:nvPr>
        </p:nvGraphicFramePr>
        <p:xfrm>
          <a:off x="4716016" y="5805264"/>
          <a:ext cx="93610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9" imgW="571320" imgH="431640" progId="Equation.3">
                  <p:embed/>
                </p:oleObj>
              </mc:Choice>
              <mc:Fallback>
                <p:oleObj name="Equation" r:id="rId9" imgW="57132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16016" y="5805264"/>
                        <a:ext cx="936104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3713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281055"/>
              </p:ext>
            </p:extLst>
          </p:nvPr>
        </p:nvGraphicFramePr>
        <p:xfrm>
          <a:off x="683568" y="764704"/>
          <a:ext cx="5256584" cy="266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2120760" imgH="1117440" progId="Equation.3">
                  <p:embed/>
                </p:oleObj>
              </mc:Choice>
              <mc:Fallback>
                <p:oleObj name="Equation" r:id="rId3" imgW="2120760" imgH="11174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764704"/>
                        <a:ext cx="5256584" cy="26642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8855532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90</TotalTime>
  <Words>288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Slipstream</vt:lpstr>
      <vt:lpstr>Equation</vt:lpstr>
      <vt:lpstr>Microsoft Equation 3.0</vt:lpstr>
      <vt:lpstr>ВАЉАК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ВАЉАК</dc:title>
  <dc:creator>User</dc:creator>
  <cp:lastModifiedBy>User</cp:lastModifiedBy>
  <cp:revision>13</cp:revision>
  <dcterms:created xsi:type="dcterms:W3CDTF">2020-04-11T10:27:12Z</dcterms:created>
  <dcterms:modified xsi:type="dcterms:W3CDTF">2020-04-11T12:46:25Z</dcterms:modified>
</cp:coreProperties>
</file>