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82" r:id="rId3"/>
  </p:sldMasterIdLst>
  <p:notesMasterIdLst>
    <p:notesMasterId r:id="rId11"/>
  </p:notesMasterIdLst>
  <p:sldIdLst>
    <p:sldId id="270" r:id="rId4"/>
    <p:sldId id="272" r:id="rId5"/>
    <p:sldId id="274" r:id="rId6"/>
    <p:sldId id="276" r:id="rId7"/>
    <p:sldId id="277" r:id="rId8"/>
    <p:sldId id="278" r:id="rId9"/>
    <p:sldId id="280" r:id="rId1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-25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59C5A1-2FD6-424A-BFFC-4A431A92E2E3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89743C-E796-4F62-9C4E-29B4176CA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379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9743C-E796-4F62-9C4E-29B4176CA23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099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79812" y="1923678"/>
            <a:ext cx="3384376" cy="104824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1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sz="3600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79664" y="3003799"/>
            <a:ext cx="3384376" cy="481178"/>
          </a:xfrm>
          <a:prstGeom prst="rect">
            <a:avLst/>
          </a:prstGeom>
        </p:spPr>
        <p:txBody>
          <a:bodyPr anchor="ctr"/>
          <a:lstStyle>
            <a:lvl1pPr mar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1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 OF YOUR </a:t>
            </a:r>
          </a:p>
          <a:p>
            <a:pPr lvl="0"/>
            <a:r>
              <a:rPr lang="en-US" altLang="ko-KR" dirty="0"/>
              <a:t>PRESENTATION HERE</a:t>
            </a:r>
            <a:endParaRPr lang="ko-KR" altLang="en-US" dirty="0"/>
          </a:p>
        </p:txBody>
      </p:sp>
      <p:sp>
        <p:nvSpPr>
          <p:cNvPr id="3" name="Oval 2"/>
          <p:cNvSpPr/>
          <p:nvPr/>
        </p:nvSpPr>
        <p:spPr>
          <a:xfrm>
            <a:off x="2979198" y="996200"/>
            <a:ext cx="3240360" cy="3240360"/>
          </a:xfrm>
          <a:prstGeom prst="ellipse">
            <a:avLst/>
          </a:prstGeom>
          <a:noFill/>
          <a:ln w="1587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74002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483768" y="303498"/>
            <a:ext cx="1944216" cy="45365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76775" y="303498"/>
            <a:ext cx="1944216" cy="45365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20389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247964" y="339503"/>
            <a:ext cx="1944216" cy="44644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444448" y="2774906"/>
            <a:ext cx="2304016" cy="20290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95536" y="2774906"/>
            <a:ext cx="3600160" cy="20290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9681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 userDrawn="1"/>
        </p:nvSpPr>
        <p:spPr>
          <a:xfrm rot="10800000">
            <a:off x="6804000" y="1"/>
            <a:ext cx="2340000" cy="23400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424595" y="286544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260726" y="1476772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424595" y="2662808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588464" y="1476772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Right Triangle 13"/>
          <p:cNvSpPr/>
          <p:nvPr userDrawn="1"/>
        </p:nvSpPr>
        <p:spPr>
          <a:xfrm>
            <a:off x="0" y="2803500"/>
            <a:ext cx="2340000" cy="23400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210269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591944" y="0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752184" y="0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6912424" y="0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2591944" y="3404721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4752184" y="3404721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6912424" y="3404721"/>
            <a:ext cx="1980056" cy="17387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563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2787774"/>
            <a:ext cx="9144000" cy="23557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095376"/>
            <a:ext cx="6011911" cy="3057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283459" y="1491632"/>
            <a:ext cx="2834003" cy="21142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764934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KBM-정애\014-Fullppt\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86352"/>
            <a:ext cx="3672408" cy="366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771161" y="1446782"/>
            <a:ext cx="3325137" cy="23237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3377124" y="506012"/>
            <a:ext cx="2376264" cy="4104459"/>
            <a:chOff x="2627784" y="1825002"/>
            <a:chExt cx="1198166" cy="2069560"/>
          </a:xfrm>
        </p:grpSpPr>
        <p:sp>
          <p:nvSpPr>
            <p:cNvPr id="7" name="Rounded Rectangle 6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12" name="Oval 11"/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" name="Rounded Rectangle 12"/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1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526036" y="843561"/>
            <a:ext cx="2091935" cy="32985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155545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43808" y="0"/>
            <a:ext cx="6300192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2843808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26227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67544" y="1"/>
            <a:ext cx="3312368" cy="13476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67544" y="3795886"/>
            <a:ext cx="3312368" cy="13476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467544" y="1491630"/>
            <a:ext cx="3312368" cy="21602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2415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 Layout">
    <p:bg>
      <p:bgPr>
        <a:solidFill>
          <a:srgbClr val="57A7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775634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351699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2" descr="G:\002-KIMS BUSINESS\007-02-Googleslidesppt\02-GSppt-Contents-Kim\20170429\02-\item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165" y="357831"/>
            <a:ext cx="3101574" cy="3419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3"/>
          <p:cNvSpPr/>
          <p:nvPr/>
        </p:nvSpPr>
        <p:spPr>
          <a:xfrm rot="2539017">
            <a:off x="-150396" y="312859"/>
            <a:ext cx="1311499" cy="276834"/>
          </a:xfrm>
          <a:custGeom>
            <a:avLst/>
            <a:gdLst/>
            <a:ahLst/>
            <a:cxnLst/>
            <a:rect l="l" t="t" r="r" b="b"/>
            <a:pathLst>
              <a:path w="1311499" h="276834">
                <a:moveTo>
                  <a:pt x="0" y="168822"/>
                </a:moveTo>
                <a:lnTo>
                  <a:pt x="1257493" y="168822"/>
                </a:lnTo>
                <a:cubicBezTo>
                  <a:pt x="1287320" y="168822"/>
                  <a:pt x="1311499" y="193001"/>
                  <a:pt x="1311499" y="222828"/>
                </a:cubicBezTo>
                <a:cubicBezTo>
                  <a:pt x="1311499" y="252655"/>
                  <a:pt x="1287320" y="276834"/>
                  <a:pt x="1257493" y="276834"/>
                </a:cubicBezTo>
                <a:lnTo>
                  <a:pt x="98341" y="276834"/>
                </a:lnTo>
                <a:close/>
                <a:moveTo>
                  <a:pt x="13263" y="108012"/>
                </a:moveTo>
                <a:lnTo>
                  <a:pt x="131896" y="0"/>
                </a:lnTo>
                <a:lnTo>
                  <a:pt x="990679" y="0"/>
                </a:lnTo>
                <a:cubicBezTo>
                  <a:pt x="1020506" y="0"/>
                  <a:pt x="1044685" y="24179"/>
                  <a:pt x="1044685" y="54006"/>
                </a:cubicBezTo>
                <a:cubicBezTo>
                  <a:pt x="1044685" y="83833"/>
                  <a:pt x="1020506" y="108012"/>
                  <a:pt x="990679" y="108012"/>
                </a:cubicBezTo>
                <a:close/>
              </a:path>
            </a:pathLst>
          </a:cu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7"/>
          <p:cNvSpPr/>
          <p:nvPr/>
        </p:nvSpPr>
        <p:spPr>
          <a:xfrm rot="2539017">
            <a:off x="7980742" y="4555159"/>
            <a:ext cx="1313980" cy="276835"/>
          </a:xfrm>
          <a:custGeom>
            <a:avLst/>
            <a:gdLst/>
            <a:ahLst/>
            <a:cxnLst/>
            <a:rect l="l" t="t" r="r" b="b"/>
            <a:pathLst>
              <a:path w="1313980" h="276835">
                <a:moveTo>
                  <a:pt x="282631" y="184641"/>
                </a:moveTo>
                <a:cubicBezTo>
                  <a:pt x="292404" y="174868"/>
                  <a:pt x="305907" y="168823"/>
                  <a:pt x="320820" y="168822"/>
                </a:cubicBezTo>
                <a:lnTo>
                  <a:pt x="1281494" y="168822"/>
                </a:lnTo>
                <a:lnTo>
                  <a:pt x="1162861" y="276834"/>
                </a:lnTo>
                <a:lnTo>
                  <a:pt x="320820" y="276835"/>
                </a:lnTo>
                <a:cubicBezTo>
                  <a:pt x="290992" y="276835"/>
                  <a:pt x="266814" y="252656"/>
                  <a:pt x="266814" y="222829"/>
                </a:cubicBezTo>
                <a:cubicBezTo>
                  <a:pt x="266814" y="207915"/>
                  <a:pt x="272859" y="194413"/>
                  <a:pt x="282631" y="184641"/>
                </a:cubicBezTo>
                <a:close/>
                <a:moveTo>
                  <a:pt x="15817" y="15819"/>
                </a:moveTo>
                <a:cubicBezTo>
                  <a:pt x="25590" y="6046"/>
                  <a:pt x="39091" y="1"/>
                  <a:pt x="54005" y="1"/>
                </a:cubicBezTo>
                <a:lnTo>
                  <a:pt x="1215638" y="0"/>
                </a:lnTo>
                <a:lnTo>
                  <a:pt x="1313980" y="108013"/>
                </a:lnTo>
                <a:lnTo>
                  <a:pt x="54005" y="108013"/>
                </a:lnTo>
                <a:cubicBezTo>
                  <a:pt x="24178" y="108013"/>
                  <a:pt x="0" y="83834"/>
                  <a:pt x="0" y="54007"/>
                </a:cubicBezTo>
                <a:cubicBezTo>
                  <a:pt x="0" y="39093"/>
                  <a:pt x="6044" y="25592"/>
                  <a:pt x="15817" y="15819"/>
                </a:cubicBezTo>
                <a:close/>
              </a:path>
            </a:pathLst>
          </a:custGeom>
          <a:solidFill>
            <a:schemeClr val="bg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90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707904" y="2253238"/>
            <a:ext cx="5436096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707904" y="2726815"/>
            <a:ext cx="543609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1359274" y="1356135"/>
            <a:ext cx="2420639" cy="2425386"/>
            <a:chOff x="894913" y="1065128"/>
            <a:chExt cx="2420639" cy="2425386"/>
          </a:xfrm>
        </p:grpSpPr>
        <p:pic>
          <p:nvPicPr>
            <p:cNvPr id="5" name="Picture 4" descr="G:\002-KIMS BUSINESS\007-02-Googleslidesppt\02-GSppt-Contents-Kim\20170429\02-\item02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4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004758">
              <a:off x="963129" y="1820488"/>
              <a:ext cx="1630218" cy="17098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G:\002-KIMS BUSINESS\007-02-Googleslidesppt\02-GSppt-Contents-Kim\20170429\02-\item02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569023">
              <a:off x="1645526" y="1354124"/>
              <a:ext cx="1630218" cy="17098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Oval 6"/>
            <p:cNvSpPr/>
            <p:nvPr/>
          </p:nvSpPr>
          <p:spPr>
            <a:xfrm>
              <a:off x="1115616" y="1539635"/>
              <a:ext cx="1616891" cy="161689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8" name="Picture 4" descr="G:\002-KIMS BUSINESS\007-02-Googleslidesppt\02-GSppt-Contents-Kim\20170429\02-\item02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4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475233">
              <a:off x="894913" y="1065128"/>
              <a:ext cx="1630218" cy="17098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End Slide Layout">
    <p:bg>
      <p:bgPr>
        <a:solidFill>
          <a:srgbClr val="57A7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3"/>
          <p:cNvSpPr/>
          <p:nvPr/>
        </p:nvSpPr>
        <p:spPr>
          <a:xfrm rot="2539017">
            <a:off x="-150396" y="312859"/>
            <a:ext cx="1311499" cy="276834"/>
          </a:xfrm>
          <a:custGeom>
            <a:avLst/>
            <a:gdLst/>
            <a:ahLst/>
            <a:cxnLst/>
            <a:rect l="l" t="t" r="r" b="b"/>
            <a:pathLst>
              <a:path w="1311499" h="276834">
                <a:moveTo>
                  <a:pt x="0" y="168822"/>
                </a:moveTo>
                <a:lnTo>
                  <a:pt x="1257493" y="168822"/>
                </a:lnTo>
                <a:cubicBezTo>
                  <a:pt x="1287320" y="168822"/>
                  <a:pt x="1311499" y="193001"/>
                  <a:pt x="1311499" y="222828"/>
                </a:cubicBezTo>
                <a:cubicBezTo>
                  <a:pt x="1311499" y="252655"/>
                  <a:pt x="1287320" y="276834"/>
                  <a:pt x="1257493" y="276834"/>
                </a:cubicBezTo>
                <a:lnTo>
                  <a:pt x="98341" y="276834"/>
                </a:lnTo>
                <a:close/>
                <a:moveTo>
                  <a:pt x="13263" y="108012"/>
                </a:moveTo>
                <a:lnTo>
                  <a:pt x="131896" y="0"/>
                </a:lnTo>
                <a:lnTo>
                  <a:pt x="990679" y="0"/>
                </a:lnTo>
                <a:cubicBezTo>
                  <a:pt x="1020506" y="0"/>
                  <a:pt x="1044685" y="24179"/>
                  <a:pt x="1044685" y="54006"/>
                </a:cubicBezTo>
                <a:cubicBezTo>
                  <a:pt x="1044685" y="83833"/>
                  <a:pt x="1020506" y="108012"/>
                  <a:pt x="990679" y="108012"/>
                </a:cubicBezTo>
                <a:close/>
              </a:path>
            </a:pathLst>
          </a:cu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7"/>
          <p:cNvSpPr/>
          <p:nvPr/>
        </p:nvSpPr>
        <p:spPr>
          <a:xfrm rot="2539017">
            <a:off x="7980742" y="4555159"/>
            <a:ext cx="1313980" cy="276835"/>
          </a:xfrm>
          <a:custGeom>
            <a:avLst/>
            <a:gdLst/>
            <a:ahLst/>
            <a:cxnLst/>
            <a:rect l="l" t="t" r="r" b="b"/>
            <a:pathLst>
              <a:path w="1313980" h="276835">
                <a:moveTo>
                  <a:pt x="282631" y="184641"/>
                </a:moveTo>
                <a:cubicBezTo>
                  <a:pt x="292404" y="174868"/>
                  <a:pt x="305907" y="168823"/>
                  <a:pt x="320820" y="168822"/>
                </a:cubicBezTo>
                <a:lnTo>
                  <a:pt x="1281494" y="168822"/>
                </a:lnTo>
                <a:lnTo>
                  <a:pt x="1162861" y="276834"/>
                </a:lnTo>
                <a:lnTo>
                  <a:pt x="320820" y="276835"/>
                </a:lnTo>
                <a:cubicBezTo>
                  <a:pt x="290992" y="276835"/>
                  <a:pt x="266814" y="252656"/>
                  <a:pt x="266814" y="222829"/>
                </a:cubicBezTo>
                <a:cubicBezTo>
                  <a:pt x="266814" y="207915"/>
                  <a:pt x="272859" y="194413"/>
                  <a:pt x="282631" y="184641"/>
                </a:cubicBezTo>
                <a:close/>
                <a:moveTo>
                  <a:pt x="15817" y="15819"/>
                </a:moveTo>
                <a:cubicBezTo>
                  <a:pt x="25590" y="6046"/>
                  <a:pt x="39091" y="1"/>
                  <a:pt x="54005" y="1"/>
                </a:cubicBezTo>
                <a:lnTo>
                  <a:pt x="1215638" y="0"/>
                </a:lnTo>
                <a:lnTo>
                  <a:pt x="1313980" y="108013"/>
                </a:lnTo>
                <a:lnTo>
                  <a:pt x="54005" y="108013"/>
                </a:lnTo>
                <a:cubicBezTo>
                  <a:pt x="24178" y="108013"/>
                  <a:pt x="0" y="83834"/>
                  <a:pt x="0" y="54007"/>
                </a:cubicBezTo>
                <a:cubicBezTo>
                  <a:pt x="0" y="39093"/>
                  <a:pt x="6044" y="25592"/>
                  <a:pt x="15817" y="15819"/>
                </a:cubicBezTo>
                <a:close/>
              </a:path>
            </a:pathLst>
          </a:custGeom>
          <a:solidFill>
            <a:schemeClr val="bg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2691166" y="319499"/>
            <a:ext cx="4378671" cy="4443349"/>
            <a:chOff x="2987824" y="255370"/>
            <a:chExt cx="3658591" cy="3712633"/>
          </a:xfrm>
        </p:grpSpPr>
        <p:sp>
          <p:nvSpPr>
            <p:cNvPr id="16" name="Rounded Rectangle 7"/>
            <p:cNvSpPr/>
            <p:nvPr userDrawn="1"/>
          </p:nvSpPr>
          <p:spPr>
            <a:xfrm rot="2743412">
              <a:off x="2570129" y="839249"/>
              <a:ext cx="1479455" cy="311698"/>
            </a:xfrm>
            <a:custGeom>
              <a:avLst/>
              <a:gdLst/>
              <a:ahLst/>
              <a:cxnLst/>
              <a:rect l="l" t="t" r="r" b="b"/>
              <a:pathLst>
                <a:path w="1313980" h="276835">
                  <a:moveTo>
                    <a:pt x="282631" y="184641"/>
                  </a:moveTo>
                  <a:cubicBezTo>
                    <a:pt x="292404" y="174868"/>
                    <a:pt x="305907" y="168823"/>
                    <a:pt x="320820" y="168822"/>
                  </a:cubicBezTo>
                  <a:lnTo>
                    <a:pt x="1281494" y="168822"/>
                  </a:lnTo>
                  <a:lnTo>
                    <a:pt x="1162861" y="276834"/>
                  </a:lnTo>
                  <a:lnTo>
                    <a:pt x="320820" y="276835"/>
                  </a:lnTo>
                  <a:cubicBezTo>
                    <a:pt x="290992" y="276835"/>
                    <a:pt x="266814" y="252656"/>
                    <a:pt x="266814" y="222829"/>
                  </a:cubicBezTo>
                  <a:cubicBezTo>
                    <a:pt x="266814" y="207915"/>
                    <a:pt x="272859" y="194413"/>
                    <a:pt x="282631" y="184641"/>
                  </a:cubicBezTo>
                  <a:close/>
                  <a:moveTo>
                    <a:pt x="15817" y="15819"/>
                  </a:moveTo>
                  <a:cubicBezTo>
                    <a:pt x="25590" y="6046"/>
                    <a:pt x="39091" y="1"/>
                    <a:pt x="54005" y="1"/>
                  </a:cubicBezTo>
                  <a:lnTo>
                    <a:pt x="1215638" y="0"/>
                  </a:lnTo>
                  <a:lnTo>
                    <a:pt x="1313980" y="108013"/>
                  </a:lnTo>
                  <a:lnTo>
                    <a:pt x="54005" y="108013"/>
                  </a:lnTo>
                  <a:cubicBezTo>
                    <a:pt x="24178" y="108013"/>
                    <a:pt x="0" y="83834"/>
                    <a:pt x="0" y="54007"/>
                  </a:cubicBezTo>
                  <a:cubicBezTo>
                    <a:pt x="0" y="39093"/>
                    <a:pt x="6044" y="25592"/>
                    <a:pt x="15817" y="15819"/>
                  </a:cubicBezTo>
                  <a:close/>
                </a:path>
              </a:pathLst>
            </a:custGeom>
            <a:solidFill>
              <a:schemeClr val="bg1">
                <a:alpha val="2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ounded Rectangle 3"/>
            <p:cNvSpPr/>
            <p:nvPr userDrawn="1"/>
          </p:nvSpPr>
          <p:spPr>
            <a:xfrm rot="2588287">
              <a:off x="4911045" y="3207276"/>
              <a:ext cx="1476662" cy="311697"/>
            </a:xfrm>
            <a:custGeom>
              <a:avLst/>
              <a:gdLst/>
              <a:ahLst/>
              <a:cxnLst/>
              <a:rect l="l" t="t" r="r" b="b"/>
              <a:pathLst>
                <a:path w="1311499" h="276834">
                  <a:moveTo>
                    <a:pt x="0" y="168822"/>
                  </a:moveTo>
                  <a:lnTo>
                    <a:pt x="1257493" y="168822"/>
                  </a:lnTo>
                  <a:cubicBezTo>
                    <a:pt x="1287320" y="168822"/>
                    <a:pt x="1311499" y="193001"/>
                    <a:pt x="1311499" y="222828"/>
                  </a:cubicBezTo>
                  <a:cubicBezTo>
                    <a:pt x="1311499" y="252655"/>
                    <a:pt x="1287320" y="276834"/>
                    <a:pt x="1257493" y="276834"/>
                  </a:cubicBezTo>
                  <a:lnTo>
                    <a:pt x="98341" y="276834"/>
                  </a:lnTo>
                  <a:close/>
                  <a:moveTo>
                    <a:pt x="13263" y="108012"/>
                  </a:moveTo>
                  <a:lnTo>
                    <a:pt x="131896" y="0"/>
                  </a:lnTo>
                  <a:lnTo>
                    <a:pt x="990679" y="0"/>
                  </a:lnTo>
                  <a:cubicBezTo>
                    <a:pt x="1020506" y="0"/>
                    <a:pt x="1044685" y="24179"/>
                    <a:pt x="1044685" y="54006"/>
                  </a:cubicBezTo>
                  <a:cubicBezTo>
                    <a:pt x="1044685" y="83833"/>
                    <a:pt x="1020506" y="108012"/>
                    <a:pt x="990679" y="108012"/>
                  </a:cubicBezTo>
                  <a:close/>
                </a:path>
              </a:pathLst>
            </a:custGeom>
            <a:solidFill>
              <a:schemeClr val="bg1">
                <a:alpha val="2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7" name="Group 6"/>
            <p:cNvGrpSpPr/>
            <p:nvPr userDrawn="1"/>
          </p:nvGrpSpPr>
          <p:grpSpPr>
            <a:xfrm>
              <a:off x="2987824" y="302237"/>
              <a:ext cx="3658591" cy="3665766"/>
              <a:chOff x="894913" y="1065128"/>
              <a:chExt cx="2420639" cy="2425386"/>
            </a:xfrm>
          </p:grpSpPr>
          <p:pic>
            <p:nvPicPr>
              <p:cNvPr id="8" name="Picture 7" descr="G:\002-KIMS BUSINESS\007-02-Googleslidesppt\02-GSppt-Contents-Kim\20170429\02-\item02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44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004758">
                <a:off x="963129" y="1820488"/>
                <a:ext cx="1630218" cy="17098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4" descr="G:\002-KIMS BUSINESS\007-02-Googleslidesppt\02-GSppt-Contents-Kim\20170429\02-\item02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8569023">
                <a:off x="1645526" y="1354124"/>
                <a:ext cx="1630218" cy="17098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" name="Oval 11"/>
              <p:cNvSpPr/>
              <p:nvPr/>
            </p:nvSpPr>
            <p:spPr>
              <a:xfrm>
                <a:off x="1115616" y="1539635"/>
                <a:ext cx="1616891" cy="161689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3" name="Picture 4" descr="G:\002-KIMS BUSINESS\007-02-Googleslidesppt\02-GSppt-Contents-Kim\20170429\02-\item02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44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3475233">
                <a:off x="894913" y="1065128"/>
                <a:ext cx="1630218" cy="17098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9" name="Oval 18"/>
            <p:cNvSpPr/>
            <p:nvPr userDrawn="1"/>
          </p:nvSpPr>
          <p:spPr>
            <a:xfrm>
              <a:off x="3452395" y="1155308"/>
              <a:ext cx="2188355" cy="2188355"/>
            </a:xfrm>
            <a:prstGeom prst="ellipse">
              <a:avLst/>
            </a:prstGeom>
            <a:noFill/>
            <a:ln w="15875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392288" y="2283719"/>
            <a:ext cx="2359424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Welcome!!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392140" y="2859782"/>
            <a:ext cx="2359424" cy="576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21661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2399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4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69462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882047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699544"/>
            <a:ext cx="882047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2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97845489-B228-40CA-99BD-CBA41EE6F99E}"/>
              </a:ext>
            </a:extLst>
          </p:cNvPr>
          <p:cNvSpPr/>
          <p:nvPr userDrawn="1"/>
        </p:nvSpPr>
        <p:spPr>
          <a:xfrm>
            <a:off x="0" y="1059582"/>
            <a:ext cx="9144000" cy="40839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619672" y="123478"/>
            <a:ext cx="752432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619672" y="699544"/>
            <a:ext cx="752432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2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074184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3888" y="627534"/>
            <a:ext cx="1296144" cy="129614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563888" y="2031690"/>
            <a:ext cx="1296144" cy="129614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563888" y="3435846"/>
            <a:ext cx="1296144" cy="129614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76077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84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hdphoto" Target="../media/hdphoto2.wdp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r-Latn-ME" sz="4000" dirty="0" smtClean="0"/>
              <a:t>Pojam ideje, </a:t>
            </a:r>
          </a:p>
          <a:p>
            <a:r>
              <a:rPr lang="sr-Latn-ME" sz="4000" dirty="0" smtClean="0"/>
              <a:t>biznis ideja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879664" y="3333749"/>
            <a:ext cx="3384376" cy="609601"/>
          </a:xfrm>
        </p:spPr>
        <p:txBody>
          <a:bodyPr>
            <a:normAutofit/>
          </a:bodyPr>
          <a:lstStyle/>
          <a:p>
            <a:r>
              <a:rPr lang="sr-Latn-ME" sz="1600" dirty="0"/>
              <a:t>p</a:t>
            </a:r>
            <a:r>
              <a:rPr lang="sr-Latn-ME" sz="1600" dirty="0" smtClean="0"/>
              <a:t>rof. Budrak Aleksandra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7883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r-Latn-ME" dirty="0" smtClean="0"/>
              <a:t>           POJAM </a:t>
            </a:r>
            <a:r>
              <a:rPr lang="sr-Latn-ME" dirty="0"/>
              <a:t>IDEJE</a:t>
            </a:r>
            <a:endParaRPr lang="ko-KR" altLang="en-US" dirty="0"/>
          </a:p>
        </p:txBody>
      </p:sp>
      <p:sp>
        <p:nvSpPr>
          <p:cNvPr id="6" name="Oval 5"/>
          <p:cNvSpPr/>
          <p:nvPr/>
        </p:nvSpPr>
        <p:spPr>
          <a:xfrm>
            <a:off x="1628129" y="1292274"/>
            <a:ext cx="1008112" cy="1008112"/>
          </a:xfrm>
          <a:prstGeom prst="ellipse">
            <a:avLst/>
          </a:prstGeom>
          <a:solidFill>
            <a:schemeClr val="bg1"/>
          </a:solidFill>
          <a:ln w="41275">
            <a:solidFill>
              <a:srgbClr val="69B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225865" y="1292273"/>
            <a:ext cx="1008112" cy="1008112"/>
          </a:xfrm>
          <a:prstGeom prst="ellipse">
            <a:avLst/>
          </a:prstGeom>
          <a:solidFill>
            <a:schemeClr val="bg1"/>
          </a:solidFill>
          <a:ln w="41275">
            <a:solidFill>
              <a:srgbClr val="69B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7027576" y="1181016"/>
            <a:ext cx="1008112" cy="1008112"/>
          </a:xfrm>
          <a:prstGeom prst="ellipse">
            <a:avLst/>
          </a:prstGeom>
          <a:solidFill>
            <a:schemeClr val="bg1"/>
          </a:solidFill>
          <a:ln w="41275">
            <a:solidFill>
              <a:srgbClr val="69B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12985" y="2495550"/>
            <a:ext cx="2438399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sr-Latn-ME" sz="1600" i="1" u="sng" dirty="0" smtClean="0">
                <a:solidFill>
                  <a:schemeClr val="bg1"/>
                </a:solidFill>
              </a:rPr>
              <a:t>Ideja</a:t>
            </a:r>
            <a:r>
              <a:rPr lang="sr-Latn-ME" sz="1600" u="sng" dirty="0" smtClean="0">
                <a:solidFill>
                  <a:schemeClr val="bg1"/>
                </a:solidFill>
              </a:rPr>
              <a:t> </a:t>
            </a:r>
            <a:r>
              <a:rPr lang="sr-Latn-ME" sz="1600" dirty="0" smtClean="0">
                <a:solidFill>
                  <a:schemeClr val="bg1"/>
                </a:solidFill>
              </a:rPr>
              <a:t> je zamisao </a:t>
            </a:r>
            <a:r>
              <a:rPr lang="sr-Latn-ME" sz="1600" dirty="0" smtClean="0">
                <a:solidFill>
                  <a:schemeClr val="bg1"/>
                </a:solidFill>
                <a:cs typeface="Calibri"/>
              </a:rPr>
              <a:t>(slika</a:t>
            </a:r>
            <a:r>
              <a:rPr lang="sr-Latn-ME" sz="1600" dirty="0">
                <a:solidFill>
                  <a:schemeClr val="bg1"/>
                </a:solidFill>
                <a:cs typeface="Calibri"/>
              </a:rPr>
              <a:t>) o nečemu npr. o izgledu i funkcionisanju nekog predmeta, uređaja ili mašine</a:t>
            </a:r>
            <a:r>
              <a:rPr lang="sr-Latn-ME" sz="1600" dirty="0" smtClean="0">
                <a:solidFill>
                  <a:schemeClr val="bg1"/>
                </a:solidFill>
                <a:latin typeface="Calibri"/>
                <a:cs typeface="Calibri"/>
              </a:rPr>
              <a:t>.</a:t>
            </a:r>
            <a:endParaRPr lang="en-US" sz="1600" u="sng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57600" y="2427734"/>
            <a:ext cx="2590800" cy="23083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sr-Latn-ME" sz="1600" dirty="0">
                <a:solidFill>
                  <a:schemeClr val="bg1"/>
                </a:solidFill>
              </a:rPr>
              <a:t>Pojam ideje,zamisli ili invencije podrazumijeva domišljatost, maštu, stvaralačku fantaziju, </a:t>
            </a:r>
            <a:r>
              <a:rPr lang="sr-Latn-ME" sz="1600" dirty="0" smtClean="0">
                <a:solidFill>
                  <a:schemeClr val="bg1"/>
                </a:solidFill>
              </a:rPr>
              <a:t>inspirativnost,dosjetljivost, </a:t>
            </a:r>
            <a:r>
              <a:rPr lang="sr-Latn-ME" sz="1600" dirty="0">
                <a:solidFill>
                  <a:schemeClr val="bg1"/>
                </a:solidFill>
              </a:rPr>
              <a:t>inovatorski dar tj. sposobnost za pronalaženje novih, izvornih </a:t>
            </a:r>
            <a:r>
              <a:rPr lang="sr-Latn-ME" sz="1600" dirty="0" smtClean="0">
                <a:solidFill>
                  <a:schemeClr val="bg1"/>
                </a:solidFill>
              </a:rPr>
              <a:t>rješenja.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36267" y="2427734"/>
            <a:ext cx="2590800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sr-Latn-ME" sz="1600" dirty="0">
                <a:solidFill>
                  <a:schemeClr val="bg1"/>
                </a:solidFill>
              </a:rPr>
              <a:t>Kreativna osoba ima urođenu sposobnost  zamišljanja nekog budućeg stanja. Ona nastoji da pronađe više mogućih rješenja za određeni problem, a sposobnost uočavanja povoljnih rješenja u svom okruženju koristi za razvoj biznisa.</a:t>
            </a:r>
            <a:endParaRPr lang="en-US" sz="1600" dirty="0">
              <a:solidFill>
                <a:schemeClr val="bg1"/>
              </a:solidFill>
            </a:endParaRPr>
          </a:p>
          <a:p>
            <a:pPr algn="ctr"/>
            <a:r>
              <a:rPr lang="en-US" altLang="ko-KR" sz="1600" dirty="0" smtClean="0">
                <a:solidFill>
                  <a:schemeClr val="bg1"/>
                </a:solidFill>
                <a:cs typeface="Arial" pitchFamily="34" charset="0"/>
              </a:rPr>
              <a:t>.  </a:t>
            </a:r>
            <a:endParaRPr lang="en-US" altLang="ko-KR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Oval 21"/>
          <p:cNvSpPr>
            <a:spLocks noChangeAspect="1"/>
          </p:cNvSpPr>
          <p:nvPr/>
        </p:nvSpPr>
        <p:spPr>
          <a:xfrm>
            <a:off x="7414549" y="1748257"/>
            <a:ext cx="347934" cy="35084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9" name="Rounded Rectangle 27"/>
          <p:cNvSpPr/>
          <p:nvPr/>
        </p:nvSpPr>
        <p:spPr>
          <a:xfrm>
            <a:off x="4963522" y="1796330"/>
            <a:ext cx="331579" cy="25469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0" name="Rounded Rectangle 7"/>
          <p:cNvSpPr/>
          <p:nvPr/>
        </p:nvSpPr>
        <p:spPr>
          <a:xfrm>
            <a:off x="2492310" y="1770241"/>
            <a:ext cx="355596" cy="3068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0" name="Oval 19"/>
          <p:cNvSpPr/>
          <p:nvPr/>
        </p:nvSpPr>
        <p:spPr>
          <a:xfrm>
            <a:off x="1594703" y="1165224"/>
            <a:ext cx="1130359" cy="1130359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  <a:ln>
            <a:solidFill>
              <a:schemeClr val="accent4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Oval 20"/>
          <p:cNvSpPr/>
          <p:nvPr/>
        </p:nvSpPr>
        <p:spPr>
          <a:xfrm>
            <a:off x="4165460" y="1155699"/>
            <a:ext cx="1130359" cy="1130359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  <a:ln>
            <a:solidFill>
              <a:schemeClr val="accent4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Oval 21"/>
          <p:cNvSpPr/>
          <p:nvPr/>
        </p:nvSpPr>
        <p:spPr>
          <a:xfrm>
            <a:off x="7023335" y="1123949"/>
            <a:ext cx="1130359" cy="1130359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  <a:ln>
            <a:solidFill>
              <a:schemeClr val="accent4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78752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869532" y="898742"/>
            <a:ext cx="3871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sr-Latn-ME" sz="1600" dirty="0">
                <a:solidFill>
                  <a:schemeClr val="bg1"/>
                </a:solidFill>
              </a:rPr>
              <a:t>j</a:t>
            </a:r>
            <a:r>
              <a:rPr lang="en-US" sz="1600" dirty="0">
                <a:solidFill>
                  <a:schemeClr val="bg1"/>
                </a:solidFill>
              </a:rPr>
              <a:t>e </a:t>
            </a:r>
            <a:r>
              <a:rPr lang="en-US" sz="1600" dirty="0" err="1">
                <a:solidFill>
                  <a:schemeClr val="bg1"/>
                </a:solidFill>
              </a:rPr>
              <a:t>zamisao</a:t>
            </a:r>
            <a:r>
              <a:rPr lang="en-US" sz="1600" dirty="0">
                <a:solidFill>
                  <a:schemeClr val="bg1"/>
                </a:solidFill>
              </a:rPr>
              <a:t> o </a:t>
            </a:r>
            <a:r>
              <a:rPr lang="en-US" sz="1600" dirty="0" err="1">
                <a:solidFill>
                  <a:schemeClr val="bg1"/>
                </a:solidFill>
              </a:rPr>
              <a:t>ponudi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konkretnih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materija</a:t>
            </a:r>
            <a:r>
              <a:rPr lang="sr-Latn-ME" sz="1600" dirty="0" smtClean="0">
                <a:solidFill>
                  <a:schemeClr val="bg1"/>
                </a:solidFill>
              </a:rPr>
              <a:t>-</a:t>
            </a:r>
            <a:r>
              <a:rPr lang="en-US" sz="1600" dirty="0" err="1" smtClean="0">
                <a:solidFill>
                  <a:schemeClr val="bg1"/>
                </a:solidFill>
              </a:rPr>
              <a:t>nih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proizvoda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ili</a:t>
            </a:r>
            <a:r>
              <a:rPr lang="en-US" sz="1600" dirty="0">
                <a:solidFill>
                  <a:schemeClr val="bg1"/>
                </a:solidFill>
              </a:rPr>
              <a:t>  </a:t>
            </a:r>
            <a:r>
              <a:rPr lang="en-US" sz="1600" dirty="0" err="1">
                <a:solidFill>
                  <a:schemeClr val="bg1"/>
                </a:solidFill>
              </a:rPr>
              <a:t>usluga</a:t>
            </a:r>
            <a:r>
              <a:rPr lang="en-US" sz="1600" dirty="0">
                <a:solidFill>
                  <a:schemeClr val="bg1"/>
                </a:solidFill>
              </a:rPr>
              <a:t> u </a:t>
            </a:r>
            <a:r>
              <a:rPr lang="en-US" sz="1600" dirty="0" err="1">
                <a:solidFill>
                  <a:schemeClr val="bg1"/>
                </a:solidFill>
              </a:rPr>
              <a:t>skladu</a:t>
            </a:r>
            <a:r>
              <a:rPr lang="en-US" sz="1600" dirty="0">
                <a:solidFill>
                  <a:schemeClr val="bg1"/>
                </a:solidFill>
              </a:rPr>
              <a:t>  </a:t>
            </a:r>
            <a:r>
              <a:rPr lang="en-US" sz="1600" dirty="0" err="1">
                <a:solidFill>
                  <a:schemeClr val="bg1"/>
                </a:solidFill>
              </a:rPr>
              <a:t>sa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endParaRPr lang="sr-Latn-ME" sz="1600" dirty="0" smtClean="0">
              <a:solidFill>
                <a:schemeClr val="bg1"/>
              </a:solidFill>
            </a:endParaRPr>
          </a:p>
          <a:p>
            <a:pPr lvl="0"/>
            <a:r>
              <a:rPr lang="en-US" sz="1600" dirty="0" err="1" smtClean="0">
                <a:solidFill>
                  <a:schemeClr val="bg1"/>
                </a:solidFill>
              </a:rPr>
              <a:t>potrebama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kupaca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radi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stvaranja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b="1" i="1" u="sng" dirty="0" err="1" smtClean="0">
                <a:solidFill>
                  <a:schemeClr val="bg1"/>
                </a:solidFill>
              </a:rPr>
              <a:t>dobiti</a:t>
            </a:r>
            <a:r>
              <a:rPr lang="sr-Latn-ME" sz="1600" b="1" dirty="0" smtClean="0">
                <a:solidFill>
                  <a:schemeClr val="bg1"/>
                </a:solidFill>
              </a:rPr>
              <a:t>.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76428" y="2308651"/>
            <a:ext cx="37720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sr-Latn-ME" sz="1600" dirty="0">
                <a:solidFill>
                  <a:schemeClr val="bg1"/>
                </a:solidFill>
              </a:rPr>
              <a:t>nastaje kao rezultat  stvaralačkog </a:t>
            </a:r>
            <a:endParaRPr lang="sr-Latn-ME" sz="1600" dirty="0" smtClean="0">
              <a:solidFill>
                <a:schemeClr val="bg1"/>
              </a:solidFill>
            </a:endParaRPr>
          </a:p>
          <a:p>
            <a:pPr lvl="0"/>
            <a:r>
              <a:rPr lang="sr-Latn-ME" sz="1600" dirty="0" smtClean="0">
                <a:solidFill>
                  <a:schemeClr val="bg1"/>
                </a:solidFill>
              </a:rPr>
              <a:t>mišljenja  </a:t>
            </a:r>
            <a:r>
              <a:rPr lang="sr-Latn-ME" sz="1600" dirty="0">
                <a:solidFill>
                  <a:schemeClr val="bg1"/>
                </a:solidFill>
              </a:rPr>
              <a:t>koje je urođeno svim ljudima, ali na </a:t>
            </a:r>
            <a:r>
              <a:rPr lang="sr-Latn-ME" sz="1600" dirty="0" smtClean="0">
                <a:solidFill>
                  <a:schemeClr val="bg1"/>
                </a:solidFill>
              </a:rPr>
              <a:t>žalost, </a:t>
            </a:r>
            <a:r>
              <a:rPr lang="sr-Latn-ME" sz="1600" dirty="0">
                <a:solidFill>
                  <a:schemeClr val="bg1"/>
                </a:solidFill>
              </a:rPr>
              <a:t>ne u istoj </a:t>
            </a:r>
            <a:r>
              <a:rPr lang="sr-Latn-ME" sz="1600" dirty="0" smtClean="0">
                <a:solidFill>
                  <a:schemeClr val="bg1"/>
                </a:solidFill>
              </a:rPr>
              <a:t>mjeri.</a:t>
            </a:r>
            <a:endParaRPr lang="sr-Latn-ME" sz="16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63940" y="3488195"/>
            <a:ext cx="38752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sr-Latn-ME" sz="1600" dirty="0">
                <a:solidFill>
                  <a:schemeClr val="bg1"/>
                </a:solidFill>
              </a:rPr>
              <a:t>Nije svaka ideja dobra tj. nije </a:t>
            </a:r>
            <a:r>
              <a:rPr lang="sr-Latn-ME" sz="1600" dirty="0" smtClean="0">
                <a:solidFill>
                  <a:schemeClr val="bg1"/>
                </a:solidFill>
              </a:rPr>
              <a:t>pogodna</a:t>
            </a:r>
            <a:r>
              <a:rPr lang="en-US" sz="1600" dirty="0" smtClean="0">
                <a:solidFill>
                  <a:schemeClr val="bg1"/>
                </a:solidFill>
              </a:rPr>
              <a:t>  </a:t>
            </a:r>
            <a:r>
              <a:rPr lang="sr-Latn-ME" sz="1600" dirty="0" smtClean="0">
                <a:solidFill>
                  <a:schemeClr val="bg1"/>
                </a:solidFill>
              </a:rPr>
              <a:t> </a:t>
            </a:r>
            <a:r>
              <a:rPr lang="sr-Latn-ME" sz="1600" dirty="0">
                <a:solidFill>
                  <a:schemeClr val="bg1"/>
                </a:solidFill>
              </a:rPr>
              <a:t>za preduzetnički poduhvat. Najvažnije je postići sklad ideje, tehničke izvodljivosti i ekonomske opravdanosti </a:t>
            </a:r>
            <a:r>
              <a:rPr lang="sr-Latn-ME" sz="1600" dirty="0" smtClean="0">
                <a:solidFill>
                  <a:schemeClr val="bg1"/>
                </a:solidFill>
              </a:rPr>
              <a:t>što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sr-Latn-ME" sz="1600" dirty="0" smtClean="0">
                <a:solidFill>
                  <a:schemeClr val="bg1"/>
                </a:solidFill>
              </a:rPr>
              <a:t>zajedno </a:t>
            </a:r>
            <a:r>
              <a:rPr lang="en-US" sz="1600" dirty="0" smtClean="0">
                <a:solidFill>
                  <a:schemeClr val="bg1"/>
                </a:solidFill>
              </a:rPr>
              <a:t>    </a:t>
            </a:r>
            <a:r>
              <a:rPr lang="sr-Latn-ME" sz="1600" dirty="0" smtClean="0">
                <a:solidFill>
                  <a:schemeClr val="bg1"/>
                </a:solidFill>
              </a:rPr>
              <a:t>čini </a:t>
            </a:r>
            <a:r>
              <a:rPr lang="sr-Latn-ME" sz="1600" dirty="0">
                <a:solidFill>
                  <a:schemeClr val="bg1"/>
                </a:solidFill>
              </a:rPr>
              <a:t>formulu za </a:t>
            </a:r>
            <a:r>
              <a:rPr lang="sr-Latn-ME" sz="1600" dirty="0" smtClean="0">
                <a:solidFill>
                  <a:schemeClr val="bg1"/>
                </a:solidFill>
              </a:rPr>
              <a:t>uspjeh</a:t>
            </a:r>
            <a:r>
              <a:rPr lang="en-US" sz="1600" dirty="0" smtClean="0">
                <a:solidFill>
                  <a:schemeClr val="bg1"/>
                </a:solidFill>
              </a:rPr>
              <a:t>.</a:t>
            </a:r>
            <a:r>
              <a:rPr lang="sr-Latn-ME" sz="1600" dirty="0" smtClean="0">
                <a:solidFill>
                  <a:schemeClr val="bg1"/>
                </a:solidFill>
              </a:rPr>
              <a:t>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2" name="Text Placeholder 1"/>
          <p:cNvSpPr txBox="1">
            <a:spLocks/>
          </p:cNvSpPr>
          <p:nvPr/>
        </p:nvSpPr>
        <p:spPr>
          <a:xfrm>
            <a:off x="1523189" y="1646804"/>
            <a:ext cx="1896683" cy="1849893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z="4000" b="1" i="1" dirty="0" err="1">
                <a:solidFill>
                  <a:schemeClr val="bg1"/>
                </a:solidFill>
              </a:rPr>
              <a:t>Biznis</a:t>
            </a:r>
            <a:r>
              <a:rPr lang="en-US" sz="4000" b="1" i="1" dirty="0">
                <a:solidFill>
                  <a:schemeClr val="bg1"/>
                </a:solidFill>
              </a:rPr>
              <a:t> </a:t>
            </a:r>
            <a:endParaRPr lang="sr-Latn-ME" sz="4000" b="1" i="1" dirty="0" smtClean="0">
              <a:solidFill>
                <a:schemeClr val="bg1"/>
              </a:solidFill>
            </a:endParaRPr>
          </a:p>
          <a:p>
            <a:pPr lvl="0"/>
            <a:r>
              <a:rPr lang="en-US" sz="4000" b="1" i="1" dirty="0" err="1" smtClean="0">
                <a:solidFill>
                  <a:schemeClr val="bg1"/>
                </a:solidFill>
              </a:rPr>
              <a:t>ideja</a:t>
            </a:r>
            <a:endParaRPr lang="en-US" sz="4000" b="1" i="1" dirty="0">
              <a:solidFill>
                <a:schemeClr val="bg1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3505201" y="742950"/>
            <a:ext cx="1295400" cy="1219200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  <a:ln>
            <a:solidFill>
              <a:schemeClr val="accent4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Oval 22"/>
          <p:cNvSpPr/>
          <p:nvPr/>
        </p:nvSpPr>
        <p:spPr>
          <a:xfrm>
            <a:off x="3505201" y="3496698"/>
            <a:ext cx="1295400" cy="1208652"/>
          </a:xfrm>
          <a:prstGeom prst="ellipse">
            <a:avLst/>
          </a:prstGeom>
          <a:blipFill rotWithShape="1">
            <a:blip r:embed="rId3"/>
            <a:stretch>
              <a:fillRect/>
            </a:stretch>
          </a:blipFill>
          <a:ln>
            <a:solidFill>
              <a:schemeClr val="accent4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46744"/>
              <a:satOff val="-2539"/>
              <a:lumOff val="11114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Oval 14"/>
          <p:cNvSpPr/>
          <p:nvPr/>
        </p:nvSpPr>
        <p:spPr>
          <a:xfrm>
            <a:off x="3505201" y="2114549"/>
            <a:ext cx="1295400" cy="1259415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  <a:ln>
            <a:solidFill>
              <a:schemeClr val="accent4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34583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2051720" y="267494"/>
            <a:ext cx="709228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err="1">
                <a:solidFill>
                  <a:schemeClr val="bg1"/>
                </a:solidFill>
              </a:rPr>
              <a:t>Oblici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pojavljivanja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biznis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ideja</a:t>
            </a:r>
            <a:endParaRPr lang="en-US" sz="3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019994" y="1342011"/>
            <a:ext cx="1524000" cy="1200329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dirty="0" err="1" smtClean="0"/>
              <a:t>proiz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1447800" y="3466983"/>
            <a:ext cx="793940" cy="793940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560926" y="1342012"/>
            <a:ext cx="5820186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dirty="0" err="1">
                <a:solidFill>
                  <a:schemeClr val="bg1"/>
                </a:solidFill>
              </a:rPr>
              <a:t>Proizvod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sr-Latn-CS" dirty="0">
                <a:solidFill>
                  <a:schemeClr val="bg1"/>
                </a:solidFill>
              </a:rPr>
              <a:t>je sve ono što se može ponuditi tržištu da izazove pažnju, kupovinu, korišćenje ili potrošnju, dakle, sve ono što može da zadovolji potrebe i želje potrošača.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87766" y="3263788"/>
            <a:ext cx="5820187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dirty="0" err="1">
                <a:solidFill>
                  <a:schemeClr val="bg1"/>
                </a:solidFill>
              </a:rPr>
              <a:t>Usluga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je </a:t>
            </a:r>
            <a:r>
              <a:rPr lang="en-US" dirty="0" err="1">
                <a:solidFill>
                  <a:schemeClr val="bg1"/>
                </a:solidFill>
              </a:rPr>
              <a:t>aktivnost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pretežno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neopipljivog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karaktera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koja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rezultira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određenom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koristi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odnosno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koja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rješava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određeni</a:t>
            </a:r>
            <a:r>
              <a:rPr lang="en-US" dirty="0">
                <a:solidFill>
                  <a:schemeClr val="bg1"/>
                </a:solidFill>
              </a:rPr>
              <a:t> problem </a:t>
            </a:r>
            <a:r>
              <a:rPr lang="en-US" dirty="0" err="1">
                <a:solidFill>
                  <a:schemeClr val="bg1"/>
                </a:solidFill>
              </a:rPr>
              <a:t>korisnika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koji</a:t>
            </a:r>
            <a:r>
              <a:rPr lang="en-US" dirty="0">
                <a:solidFill>
                  <a:schemeClr val="bg1"/>
                </a:solidFill>
              </a:rPr>
              <a:t> je on </a:t>
            </a:r>
            <a:r>
              <a:rPr lang="en-US" dirty="0" err="1">
                <a:solidFill>
                  <a:schemeClr val="bg1"/>
                </a:solidFill>
              </a:rPr>
              <a:t>spreman</a:t>
            </a:r>
            <a:r>
              <a:rPr lang="en-US" dirty="0">
                <a:solidFill>
                  <a:schemeClr val="bg1"/>
                </a:solidFill>
              </a:rPr>
              <a:t> da </a:t>
            </a:r>
            <a:r>
              <a:rPr lang="en-US" dirty="0" err="1">
                <a:solidFill>
                  <a:schemeClr val="bg1"/>
                </a:solidFill>
              </a:rPr>
              <a:t>plati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1155059" y="1742120"/>
            <a:ext cx="12538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="1" i="1" dirty="0" err="1">
                <a:solidFill>
                  <a:schemeClr val="accent5">
                    <a:lumMod val="75000"/>
                  </a:schemeClr>
                </a:solidFill>
              </a:rPr>
              <a:t>proizvod</a:t>
            </a:r>
            <a:endParaRPr lang="en-US" sz="20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1082770" y="3242424"/>
            <a:ext cx="1524000" cy="1200329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dirty="0" err="1" smtClean="0"/>
              <a:t>proiz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338862" y="3642533"/>
            <a:ext cx="10118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b="1" i="1" dirty="0" err="1">
                <a:solidFill>
                  <a:schemeClr val="accent5">
                    <a:lumMod val="75000"/>
                  </a:schemeClr>
                </a:solidFill>
              </a:rPr>
              <a:t>usluga</a:t>
            </a:r>
            <a:endParaRPr lang="en-US" sz="20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24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"/>
          <p:cNvSpPr txBox="1">
            <a:spLocks/>
          </p:cNvSpPr>
          <p:nvPr/>
        </p:nvSpPr>
        <p:spPr>
          <a:xfrm>
            <a:off x="430310" y="125702"/>
            <a:ext cx="2311401" cy="127938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ME" sz="2800" b="1" i="1" dirty="0">
                <a:solidFill>
                  <a:schemeClr val="accent5">
                    <a:lumMod val="75000"/>
                  </a:schemeClr>
                </a:solidFill>
              </a:rPr>
              <a:t>Neki od </a:t>
            </a:r>
            <a:endParaRPr lang="sr-Latn-ME" sz="2800" b="1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sr-Latn-ME" sz="2800" b="1" i="1" dirty="0" smtClean="0">
                <a:solidFill>
                  <a:schemeClr val="accent5">
                    <a:lumMod val="75000"/>
                  </a:schemeClr>
                </a:solidFill>
              </a:rPr>
              <a:t>primjera</a:t>
            </a:r>
            <a:endParaRPr lang="en-US" altLang="ko-KR" sz="2800" b="1" i="1" dirty="0">
              <a:solidFill>
                <a:schemeClr val="accent5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0310" y="1473291"/>
            <a:ext cx="25922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"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Preduzetnici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su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oni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koji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znaju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da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postoji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mala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razlika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75000"/>
                  </a:schemeClr>
                </a:solidFill>
              </a:rPr>
              <a:t>izme</a:t>
            </a:r>
            <a:r>
              <a:rPr lang="sr-Latn-ME" b="1" dirty="0">
                <a:solidFill>
                  <a:schemeClr val="accent5">
                    <a:lumMod val="75000"/>
                  </a:schemeClr>
                </a:solidFill>
              </a:rPr>
              <a:t>đu prepreke  i prilike te su sposobni oboje okrenuti u svoju korist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"</a:t>
            </a:r>
            <a:r>
              <a:rPr lang="sr-Latn-ME" b="1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sr-Latn-ME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sr-Latn-ME" b="1" dirty="0">
                <a:solidFill>
                  <a:schemeClr val="accent5">
                    <a:lumMod val="75000"/>
                  </a:schemeClr>
                </a:solidFill>
              </a:rPr>
              <a:t>Viktor Kiam</a:t>
            </a:r>
            <a:endParaRPr lang="en-US" altLang="ko-KR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DEF8EC4E-6AD9-4E86-B928-018FFA5335B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xmlns="" id="{2F3F97A6-2953-453C-BE13-971D104B4C05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xmlns="" id="{DEF8EC4E-6AD9-4E86-B928-018FFA5335B3}"/>
              </a:ext>
            </a:extLst>
          </p:cNvPr>
          <p:cNvSpPr txBox="1">
            <a:spLocks/>
          </p:cNvSpPr>
          <p:nvPr/>
        </p:nvSpPr>
        <p:spPr>
          <a:xfrm>
            <a:off x="3048000" y="209550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/>
          <a:p>
            <a:endParaRPr lang="sr-Latn-ME" sz="1200" dirty="0" smtClean="0"/>
          </a:p>
          <a:p>
            <a:pPr algn="ctr"/>
            <a:endParaRPr lang="sr-Latn-ME" sz="1200" dirty="0"/>
          </a:p>
          <a:p>
            <a:pPr algn="ctr"/>
            <a:endParaRPr lang="sr-Latn-ME" sz="1200" dirty="0" smtClean="0"/>
          </a:p>
          <a:p>
            <a:pPr algn="ctr"/>
            <a:endParaRPr lang="sr-Latn-ME" sz="1200" dirty="0"/>
          </a:p>
          <a:p>
            <a:pPr algn="ctr"/>
            <a:endParaRPr lang="en-US" sz="1050" dirty="0" smtClean="0"/>
          </a:p>
          <a:p>
            <a:pPr algn="ctr"/>
            <a:r>
              <a:rPr lang="sr-Latn-ME" sz="1050" dirty="0" smtClean="0"/>
              <a:t>Pretvori zabavu u</a:t>
            </a:r>
          </a:p>
          <a:p>
            <a:pPr algn="ctr"/>
            <a:r>
              <a:rPr lang="sr-Latn-ME" sz="1050" dirty="0" smtClean="0"/>
              <a:t>posao</a:t>
            </a:r>
            <a:endParaRPr lang="en-US" sz="1050" dirty="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xmlns="" id="{DEF8EC4E-6AD9-4E86-B928-018FFA5335B3}"/>
              </a:ext>
            </a:extLst>
          </p:cNvPr>
          <p:cNvSpPr txBox="1">
            <a:spLocks/>
          </p:cNvSpPr>
          <p:nvPr/>
        </p:nvSpPr>
        <p:spPr>
          <a:xfrm>
            <a:off x="3048000" y="2627453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/>
          <a:p>
            <a:endParaRPr lang="sr-Latn-ME" dirty="0" smtClean="0"/>
          </a:p>
          <a:p>
            <a:endParaRPr lang="sr-Latn-ME" dirty="0"/>
          </a:p>
          <a:p>
            <a:pPr lvl="0"/>
            <a:endParaRPr lang="sr-Latn-ME" sz="1200" dirty="0" smtClean="0">
              <a:latin typeface="Calibri"/>
              <a:cs typeface="Calibri"/>
            </a:endParaRPr>
          </a:p>
          <a:p>
            <a:pPr lvl="0"/>
            <a:endParaRPr lang="sr-Latn-ME" sz="1200" dirty="0" smtClean="0">
              <a:latin typeface="Calibri"/>
              <a:cs typeface="Calibri"/>
            </a:endParaRPr>
          </a:p>
          <a:p>
            <a:pPr lvl="0"/>
            <a:r>
              <a:rPr lang="en-US" sz="1200" dirty="0" smtClean="0">
                <a:latin typeface="Calibri"/>
                <a:cs typeface="Calibri"/>
              </a:rPr>
              <a:t>„</a:t>
            </a:r>
            <a:r>
              <a:rPr lang="sr-Latn-ME" sz="1200" dirty="0">
                <a:latin typeface="Calibri"/>
                <a:cs typeface="Calibri"/>
              </a:rPr>
              <a:t>ići uz vodu</a:t>
            </a:r>
            <a:r>
              <a:rPr lang="en-US" sz="1200" dirty="0">
                <a:latin typeface="Calibri"/>
                <a:cs typeface="Calibri"/>
              </a:rPr>
              <a:t>"</a:t>
            </a:r>
            <a:endParaRPr lang="en-US" sz="1200" dirty="0"/>
          </a:p>
          <a:p>
            <a:endParaRPr lang="en-US" dirty="0"/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xmlns="" id="{DEF8EC4E-6AD9-4E86-B928-018FFA5335B3}"/>
              </a:ext>
            </a:extLst>
          </p:cNvPr>
          <p:cNvSpPr txBox="1">
            <a:spLocks/>
          </p:cNvSpPr>
          <p:nvPr/>
        </p:nvSpPr>
        <p:spPr>
          <a:xfrm>
            <a:off x="5410200" y="285750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/>
          <a:p>
            <a:endParaRPr lang="sr-Latn-ME" dirty="0" smtClean="0"/>
          </a:p>
          <a:p>
            <a:endParaRPr lang="sr-Latn-ME" dirty="0" smtClean="0"/>
          </a:p>
          <a:p>
            <a:pPr algn="ctr"/>
            <a:endParaRPr lang="en-US" sz="1200" dirty="0" smtClean="0"/>
          </a:p>
          <a:p>
            <a:pPr algn="ctr"/>
            <a:r>
              <a:rPr lang="sr-Latn-ME" sz="1200" dirty="0" smtClean="0"/>
              <a:t>imitacija</a:t>
            </a:r>
            <a:endParaRPr lang="en-US" sz="1200" dirty="0"/>
          </a:p>
        </p:txBody>
      </p:sp>
      <p:sp>
        <p:nvSpPr>
          <p:cNvPr id="19" name="그림 개체 틀 8">
            <a:extLst>
              <a:ext uri="{FF2B5EF4-FFF2-40B4-BE49-F238E27FC236}">
                <a16:creationId xmlns:a16="http://schemas.microsoft.com/office/drawing/2014/main" xmlns="" id="{2F3F97A6-2953-453C-BE13-971D104B4C05}"/>
              </a:ext>
            </a:extLst>
          </p:cNvPr>
          <p:cNvSpPr txBox="1">
            <a:spLocks/>
          </p:cNvSpPr>
          <p:nvPr/>
        </p:nvSpPr>
        <p:spPr>
          <a:xfrm>
            <a:off x="4267200" y="1473291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/>
          <a:p>
            <a:endParaRPr lang="sr-Latn-ME" dirty="0" smtClean="0"/>
          </a:p>
          <a:p>
            <a:endParaRPr lang="sr-Latn-ME" dirty="0"/>
          </a:p>
          <a:p>
            <a:endParaRPr lang="sr-Latn-ME" dirty="0" smtClean="0"/>
          </a:p>
          <a:p>
            <a:pPr algn="ctr"/>
            <a:r>
              <a:rPr lang="sr-Latn-ME" sz="1050" dirty="0" smtClean="0"/>
              <a:t>Otkrij </a:t>
            </a:r>
          </a:p>
          <a:p>
            <a:pPr algn="ctr"/>
            <a:r>
              <a:rPr lang="sr-Latn-ME" sz="1050" dirty="0" smtClean="0"/>
              <a:t>postojeće</a:t>
            </a:r>
            <a:endParaRPr lang="en-US" sz="1050" dirty="0"/>
          </a:p>
        </p:txBody>
      </p:sp>
      <p:sp>
        <p:nvSpPr>
          <p:cNvPr id="22" name="그림 개체 틀 2">
            <a:extLst>
              <a:ext uri="{FF2B5EF4-FFF2-40B4-BE49-F238E27FC236}">
                <a16:creationId xmlns:a16="http://schemas.microsoft.com/office/drawing/2014/main" xmlns="" id="{DEF8EC4E-6AD9-4E86-B928-018FFA5335B3}"/>
              </a:ext>
            </a:extLst>
          </p:cNvPr>
          <p:cNvSpPr txBox="1">
            <a:spLocks/>
          </p:cNvSpPr>
          <p:nvPr/>
        </p:nvSpPr>
        <p:spPr>
          <a:xfrm>
            <a:off x="6629400" y="1499961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/>
          <a:p>
            <a:endParaRPr lang="sr-Latn-ME" dirty="0" smtClean="0"/>
          </a:p>
          <a:p>
            <a:endParaRPr lang="sr-Latn-ME" sz="1050" dirty="0" smtClean="0"/>
          </a:p>
          <a:p>
            <a:endParaRPr lang="sr-Latn-ME" sz="1050" dirty="0"/>
          </a:p>
          <a:p>
            <a:endParaRPr lang="sr-Latn-ME" sz="1050" dirty="0" smtClean="0"/>
          </a:p>
          <a:p>
            <a:pPr algn="ctr"/>
            <a:endParaRPr lang="en-US" sz="1050" dirty="0" smtClean="0"/>
          </a:p>
          <a:p>
            <a:pPr algn="ctr"/>
            <a:r>
              <a:rPr lang="sr-Latn-ME" sz="1050" dirty="0" smtClean="0"/>
              <a:t>Kombinacija </a:t>
            </a:r>
          </a:p>
          <a:p>
            <a:pPr algn="ctr"/>
            <a:r>
              <a:rPr lang="sr-Latn-ME" sz="1050" dirty="0" smtClean="0"/>
              <a:t>postojećih proizvoda</a:t>
            </a:r>
            <a:endParaRPr lang="en-US" sz="1050" dirty="0"/>
          </a:p>
        </p:txBody>
      </p:sp>
      <p:sp>
        <p:nvSpPr>
          <p:cNvPr id="23" name="Rectangle 22"/>
          <p:cNvSpPr/>
          <p:nvPr/>
        </p:nvSpPr>
        <p:spPr>
          <a:xfrm>
            <a:off x="7321758" y="1998798"/>
            <a:ext cx="775284" cy="741503"/>
          </a:xfrm>
          <a:prstGeom prst="rect">
            <a:avLst/>
          </a:prstGeom>
          <a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>
                          <a14:foregroundMark x1="30222" y1="26222" x2="30222" y2="26222"/>
                          <a14:foregroundMark x1="43556" y1="30222" x2="43556" y2="30222"/>
                          <a14:foregroundMark x1="65333" y1="31111" x2="65333" y2="31111"/>
                          <a14:foregroundMark x1="30222" y1="26222" x2="30222" y2="26222"/>
                          <a14:foregroundMark x1="8889" y1="29333" x2="8889" y2="29333"/>
                          <a14:foregroundMark x1="23556" y1="20889" x2="23556" y2="20889"/>
                          <a14:foregroundMark x1="44889" y1="16889" x2="44889" y2="16889"/>
                          <a14:foregroundMark x1="43556" y1="57778" x2="43556" y2="57778"/>
                          <a14:foregroundMark x1="26222" y1="58667" x2="26222" y2="58667"/>
                          <a14:foregroundMark x1="10667" y1="58667" x2="10667" y2="58667"/>
                          <a14:foregroundMark x1="65333" y1="53333" x2="65333" y2="53333"/>
                          <a14:foregroundMark x1="8889" y1="20000" x2="8889" y2="20000"/>
                          <a14:foregroundMark x1="7556" y1="15111" x2="7556" y2="15111"/>
                          <a14:backgroundMark x1="76889" y1="41333" x2="76889" y2="41333"/>
                          <a14:backgroundMark x1="76000" y1="68889" x2="76000" y2="68889"/>
                          <a14:backgroundMark x1="53333" y1="50222" x2="53333" y2="5022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그림 개체 틀 2">
            <a:extLst>
              <a:ext uri="{FF2B5EF4-FFF2-40B4-BE49-F238E27FC236}">
                <a16:creationId xmlns:a16="http://schemas.microsoft.com/office/drawing/2014/main" xmlns="" id="{DEF8EC4E-6AD9-4E86-B928-018FFA5335B3}"/>
              </a:ext>
            </a:extLst>
          </p:cNvPr>
          <p:cNvSpPr txBox="1">
            <a:spLocks/>
          </p:cNvSpPr>
          <p:nvPr/>
        </p:nvSpPr>
        <p:spPr>
          <a:xfrm>
            <a:off x="5446260" y="2646503"/>
            <a:ext cx="2160000" cy="2160000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/>
          <a:p>
            <a:endParaRPr lang="sr-Latn-ME" dirty="0" smtClean="0"/>
          </a:p>
          <a:p>
            <a:endParaRPr lang="sr-Latn-ME" dirty="0"/>
          </a:p>
          <a:p>
            <a:pPr algn="ctr"/>
            <a:r>
              <a:rPr lang="sr-Latn-ME" sz="1200" dirty="0" smtClean="0"/>
              <a:t>Riješi problem</a:t>
            </a:r>
            <a:endParaRPr lang="en-US" sz="1200" dirty="0"/>
          </a:p>
        </p:txBody>
      </p:sp>
      <p:sp>
        <p:nvSpPr>
          <p:cNvPr id="27" name="Rectangle 26"/>
          <p:cNvSpPr/>
          <p:nvPr/>
        </p:nvSpPr>
        <p:spPr>
          <a:xfrm>
            <a:off x="3617874" y="3257550"/>
            <a:ext cx="1020251" cy="630689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30" name="Picture 6" descr="Red Bull energetski napitak 250ml limenka cena akcija Srbij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100" y="1970089"/>
            <a:ext cx="838200" cy="770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Oval 19"/>
          <p:cNvSpPr/>
          <p:nvPr/>
        </p:nvSpPr>
        <p:spPr>
          <a:xfrm>
            <a:off x="6074031" y="2841757"/>
            <a:ext cx="904458" cy="884746"/>
          </a:xfrm>
          <a:prstGeom prst="ellipse">
            <a:avLst/>
          </a:prstGeom>
          <a:blipFill rotWithShape="1">
            <a:blip r:embed="rId6"/>
            <a:stretch>
              <a:fillRect/>
            </a:stretch>
          </a:blipFill>
          <a:ln>
            <a:solidFill>
              <a:schemeClr val="bg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Oval 20"/>
          <p:cNvSpPr/>
          <p:nvPr/>
        </p:nvSpPr>
        <p:spPr>
          <a:xfrm>
            <a:off x="5943600" y="565895"/>
            <a:ext cx="1143000" cy="1080485"/>
          </a:xfrm>
          <a:prstGeom prst="ellipse">
            <a:avLst/>
          </a:prstGeom>
          <a:blipFill rotWithShape="1">
            <a:blip r:embed="rId7"/>
            <a:stretch>
              <a:fillRect/>
            </a:stretch>
          </a:blip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Oval 25"/>
          <p:cNvSpPr/>
          <p:nvPr/>
        </p:nvSpPr>
        <p:spPr>
          <a:xfrm>
            <a:off x="3652959" y="471021"/>
            <a:ext cx="950080" cy="934066"/>
          </a:xfrm>
          <a:prstGeom prst="ellipse">
            <a:avLst/>
          </a:prstGeom>
          <a:blipFill rotWithShape="1">
            <a:blip r:embed="rId8"/>
            <a:stretch>
              <a:fillRect/>
            </a:stretch>
          </a:blip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44673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676400" y="123478"/>
            <a:ext cx="7467600" cy="4886672"/>
          </a:xfrm>
        </p:spPr>
        <p:txBody>
          <a:bodyPr/>
          <a:lstStyle/>
          <a:p>
            <a:r>
              <a:rPr lang="sr-Latn-CS" sz="2000" b="1" u="sng" dirty="0"/>
              <a:t>Biznis ideja</a:t>
            </a:r>
            <a:r>
              <a:rPr lang="sr-Latn-CS" sz="2000" b="1" dirty="0"/>
              <a:t> </a:t>
            </a:r>
            <a:r>
              <a:rPr lang="sr-Latn-CS" sz="2000" dirty="0"/>
              <a:t>je prvi korak ka ostvarenju preduzetničkih snova</a:t>
            </a:r>
            <a:r>
              <a:rPr lang="sr-Latn-CS" sz="2000" dirty="0" smtClean="0"/>
              <a:t>.</a:t>
            </a:r>
          </a:p>
          <a:p>
            <a:r>
              <a:rPr lang="sr-Latn-CS" sz="2000" dirty="0" smtClean="0"/>
              <a:t>Ona </a:t>
            </a:r>
            <a:r>
              <a:rPr lang="sr-Latn-CS" sz="2000" dirty="0"/>
              <a:t>mora dati odgovore na sledeća pitanja</a:t>
            </a:r>
            <a:r>
              <a:rPr lang="sr-Latn-CS" sz="2000" dirty="0">
                <a:latin typeface="Calibri"/>
                <a:cs typeface="Calibri"/>
              </a:rPr>
              <a:t>:</a:t>
            </a:r>
            <a:endParaRPr lang="sr-Latn-CS" sz="2000" dirty="0"/>
          </a:p>
          <a:p>
            <a:endParaRPr lang="sr-Latn-CS" sz="20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sr-Latn-CS" sz="2000" dirty="0" smtClean="0"/>
              <a:t>Koji </a:t>
            </a:r>
            <a:r>
              <a:rPr lang="sr-Latn-CS" sz="2000" dirty="0"/>
              <a:t>proizvod/uslugu ćete </a:t>
            </a:r>
            <a:r>
              <a:rPr lang="sr-Latn-CS" sz="2000" dirty="0" smtClean="0"/>
              <a:t>proizvoditi/pružati</a:t>
            </a:r>
            <a:r>
              <a:rPr lang="sr-Latn-CS" sz="2000" dirty="0" smtClean="0">
                <a:sym typeface="Symbol"/>
              </a:rPr>
              <a:t></a:t>
            </a:r>
            <a:endParaRPr lang="en-US" sz="2000" dirty="0"/>
          </a:p>
          <a:p>
            <a:pPr marL="457200" indent="-457200">
              <a:buFont typeface="Arial" pitchFamily="34" charset="0"/>
              <a:buChar char="•"/>
            </a:pPr>
            <a:r>
              <a:rPr lang="sr-Latn-CS" sz="2000" dirty="0"/>
              <a:t>Ko će biti vaši kupci/korisnici</a:t>
            </a:r>
            <a:r>
              <a:rPr lang="sr-Latn-CS" sz="2000" dirty="0">
                <a:sym typeface="Symbol"/>
              </a:rPr>
              <a:t></a:t>
            </a:r>
            <a:r>
              <a:rPr lang="sr-Latn-CS" sz="2000" u="sng" dirty="0"/>
              <a:t>   </a:t>
            </a:r>
            <a:endParaRPr lang="en-US" sz="2000" dirty="0"/>
          </a:p>
          <a:p>
            <a:pPr marL="457200" indent="-457200">
              <a:buFont typeface="Arial" pitchFamily="34" charset="0"/>
              <a:buChar char="•"/>
            </a:pPr>
            <a:r>
              <a:rPr lang="sr-Latn-CS" sz="2000" dirty="0"/>
              <a:t>Koje će potrebe vaš proizvod/usluga zadovoljiti </a:t>
            </a:r>
            <a:r>
              <a:rPr lang="sr-Latn-CS" sz="2000" dirty="0" smtClean="0"/>
              <a:t>kod</a:t>
            </a:r>
          </a:p>
          <a:p>
            <a:r>
              <a:rPr lang="sr-Latn-CS" sz="2000" dirty="0" smtClean="0"/>
              <a:t>       </a:t>
            </a:r>
            <a:r>
              <a:rPr lang="sr-Latn-CS" sz="2000" dirty="0"/>
              <a:t>kupca/korisnika</a:t>
            </a:r>
            <a:r>
              <a:rPr lang="sr-Latn-CS" sz="2000" dirty="0">
                <a:sym typeface="Symbol"/>
              </a:rPr>
              <a:t></a:t>
            </a:r>
            <a:endParaRPr lang="en-US" sz="2000" dirty="0">
              <a:sym typeface="Symbol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sr-Latn-CS" sz="2000" dirty="0"/>
              <a:t>Na koji način ćete prodavati svoj </a:t>
            </a:r>
            <a:r>
              <a:rPr lang="sr-Latn-CS" sz="2000" dirty="0" smtClean="0"/>
              <a:t>proizvod odnosno </a:t>
            </a:r>
          </a:p>
          <a:p>
            <a:r>
              <a:rPr lang="sr-Latn-CS" sz="2000" dirty="0"/>
              <a:t> </a:t>
            </a:r>
            <a:r>
              <a:rPr lang="sr-Latn-CS" sz="2000" dirty="0" smtClean="0"/>
              <a:t>      pružati uslugu</a:t>
            </a:r>
            <a:r>
              <a:rPr lang="sr-Latn-CS" sz="2000" dirty="0">
                <a:sym typeface="Symbol"/>
              </a:rPr>
              <a:t>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9691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28060" y="895350"/>
            <a:ext cx="2057400" cy="31393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lvl="0" algn="ctr"/>
            <a:endParaRPr lang="sr-Latn-CS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 algn="ctr"/>
            <a:endParaRPr lang="sr-Latn-CS" dirty="0">
              <a:solidFill>
                <a:schemeClr val="accent2">
                  <a:lumMod val="75000"/>
                </a:schemeClr>
              </a:solidFill>
            </a:endParaRPr>
          </a:p>
          <a:p>
            <a:pPr lvl="0" algn="ctr"/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TVOJA </a:t>
            </a:r>
            <a:r>
              <a:rPr lang="sr-Latn-CS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IDEJA  U SKLADU SA KVALIFIKACIJOM  KOJU STIČEŠ </a:t>
            </a:r>
            <a:endParaRPr lang="sr-Latn-CS" dirty="0" smtClean="0">
              <a:solidFill>
                <a:schemeClr val="accent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0" algn="ctr"/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U </a:t>
            </a:r>
            <a:r>
              <a:rPr lang="sr-Latn-CS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TOKU </a:t>
            </a:r>
            <a:r>
              <a:rPr lang="sr-Latn-CS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ŠKOLOVANJA</a:t>
            </a:r>
          </a:p>
          <a:p>
            <a:pPr lvl="0" algn="ctr"/>
            <a:endParaRPr lang="sr-Latn-CS" dirty="0">
              <a:solidFill>
                <a:schemeClr val="accent1">
                  <a:lumMod val="40000"/>
                  <a:lumOff val="6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lvl="0"/>
            <a:endParaRPr lang="sr-Latn-CS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lvl="0"/>
            <a:endParaRPr lang="sr-Latn-CS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Rounded Rectangle 51">
            <a:extLst>
              <a:ext uri="{FF2B5EF4-FFF2-40B4-BE49-F238E27FC236}">
                <a16:creationId xmlns:a16="http://schemas.microsoft.com/office/drawing/2014/main" xmlns="" id="{B4FFB3DB-4891-43A3-93F3-84D4A5427744}"/>
              </a:ext>
            </a:extLst>
          </p:cNvPr>
          <p:cNvSpPr/>
          <p:nvPr/>
        </p:nvSpPr>
        <p:spPr>
          <a:xfrm rot="16200000" flipH="1">
            <a:off x="533398" y="1200152"/>
            <a:ext cx="2438402" cy="1981198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" name="Smiley Face 14">
            <a:extLst>
              <a:ext uri="{FF2B5EF4-FFF2-40B4-BE49-F238E27FC236}">
                <a16:creationId xmlns:a16="http://schemas.microsoft.com/office/drawing/2014/main" xmlns="" id="{E0E16C35-6804-4D6F-9CEB-7EFB15995775}"/>
              </a:ext>
            </a:extLst>
          </p:cNvPr>
          <p:cNvSpPr/>
          <p:nvPr/>
        </p:nvSpPr>
        <p:spPr>
          <a:xfrm>
            <a:off x="6629400" y="1539240"/>
            <a:ext cx="1447800" cy="144779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069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COLOR-A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7A7BD"/>
      </a:accent1>
      <a:accent2>
        <a:srgbClr val="69B6CC"/>
      </a:accent2>
      <a:accent3>
        <a:srgbClr val="57A7BD"/>
      </a:accent3>
      <a:accent4>
        <a:srgbClr val="69B6CC"/>
      </a:accent4>
      <a:accent5>
        <a:srgbClr val="57A7BD"/>
      </a:accent5>
      <a:accent6>
        <a:srgbClr val="69B6CC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7A7BD"/>
      </a:accent1>
      <a:accent2>
        <a:srgbClr val="69B6CC"/>
      </a:accent2>
      <a:accent3>
        <a:srgbClr val="57A7BD"/>
      </a:accent3>
      <a:accent4>
        <a:srgbClr val="69B6CC"/>
      </a:accent4>
      <a:accent5>
        <a:srgbClr val="57A7BD"/>
      </a:accent5>
      <a:accent6>
        <a:srgbClr val="69B6CC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7A7BD"/>
      </a:accent1>
      <a:accent2>
        <a:srgbClr val="69B6CC"/>
      </a:accent2>
      <a:accent3>
        <a:srgbClr val="57A7BD"/>
      </a:accent3>
      <a:accent4>
        <a:srgbClr val="69B6CC"/>
      </a:accent4>
      <a:accent5>
        <a:srgbClr val="57A7BD"/>
      </a:accent5>
      <a:accent6>
        <a:srgbClr val="69B6CC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Water-Colored-Splashes-PowerPoint-Template</Template>
  <TotalTime>703</TotalTime>
  <Words>342</Words>
  <Application>Microsoft Office PowerPoint</Application>
  <PresentationFormat>On-screen Show (16:9)</PresentationFormat>
  <Paragraphs>71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pedja</dc:creator>
  <cp:lastModifiedBy>aleksbudrak@gmail.com</cp:lastModifiedBy>
  <cp:revision>65</cp:revision>
  <dcterms:created xsi:type="dcterms:W3CDTF">2015-09-21T11:24:47Z</dcterms:created>
  <dcterms:modified xsi:type="dcterms:W3CDTF">2021-12-30T15:52:04Z</dcterms:modified>
</cp:coreProperties>
</file>