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D349-28E9-4680-A3C0-7C5FF9F5EE45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5E0503-D989-43FE-83E1-51585FF8D0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D349-28E9-4680-A3C0-7C5FF9F5EE45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E0503-D989-43FE-83E1-51585FF8D0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D349-28E9-4680-A3C0-7C5FF9F5EE45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E0503-D989-43FE-83E1-51585FF8D0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34DD349-28E9-4680-A3C0-7C5FF9F5EE45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B5E0503-D989-43FE-83E1-51585FF8D0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D349-28E9-4680-A3C0-7C5FF9F5EE45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E0503-D989-43FE-83E1-51585FF8D0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D349-28E9-4680-A3C0-7C5FF9F5EE45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E0503-D989-43FE-83E1-51585FF8D0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E0503-D989-43FE-83E1-51585FF8D0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D349-28E9-4680-A3C0-7C5FF9F5EE45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D349-28E9-4680-A3C0-7C5FF9F5EE45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E0503-D989-43FE-83E1-51585FF8D0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D349-28E9-4680-A3C0-7C5FF9F5EE45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E0503-D989-43FE-83E1-51585FF8D0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34DD349-28E9-4680-A3C0-7C5FF9F5EE45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B5E0503-D989-43FE-83E1-51585FF8D0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DD349-28E9-4680-A3C0-7C5FF9F5EE45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5E0503-D989-43FE-83E1-51585FF8D0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34DD349-28E9-4680-A3C0-7C5FF9F5EE45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B5E0503-D989-43FE-83E1-51585FF8D0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Narodna</a:t>
            </a:r>
            <a:r>
              <a:rPr lang="en-US" dirty="0" smtClean="0"/>
              <a:t> </a:t>
            </a:r>
            <a:r>
              <a:rPr lang="sr-Latn-CS" dirty="0" smtClean="0"/>
              <a:t>(</a:t>
            </a:r>
            <a:r>
              <a:rPr lang="en-US" dirty="0" err="1" smtClean="0"/>
              <a:t>usmena</a:t>
            </a:r>
            <a:r>
              <a:rPr lang="sr-Latn-CS" dirty="0" smtClean="0"/>
              <a:t>) književnost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322590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Narodna književnost – naziv za sva ostvarenja nepisane, usmene književnosti</a:t>
            </a:r>
          </a:p>
          <a:p>
            <a:r>
              <a:rPr lang="sr-Latn-CS" dirty="0" smtClean="0"/>
              <a:t>Nastao prema Vukovom određenju </a:t>
            </a:r>
            <a:r>
              <a:rPr lang="sr-Latn-CS" b="1" i="1" dirty="0" smtClean="0"/>
              <a:t>narodne</a:t>
            </a:r>
            <a:r>
              <a:rPr lang="sr-Latn-CS" dirty="0" smtClean="0"/>
              <a:t> pjesme, </a:t>
            </a:r>
            <a:r>
              <a:rPr lang="sr-Latn-CS" b="1" i="1" dirty="0" smtClean="0"/>
              <a:t>narodne</a:t>
            </a:r>
            <a:r>
              <a:rPr lang="sr-Latn-CS" dirty="0" smtClean="0"/>
              <a:t> pripovijetke, </a:t>
            </a:r>
            <a:r>
              <a:rPr lang="sr-Latn-CS" b="1" i="1" dirty="0" smtClean="0"/>
              <a:t>narodne</a:t>
            </a:r>
            <a:r>
              <a:rPr lang="sr-Latn-CS" dirty="0" smtClean="0"/>
              <a:t> poslovice </a:t>
            </a:r>
          </a:p>
          <a:p>
            <a:r>
              <a:rPr lang="sr-Latn-CS" dirty="0" smtClean="0"/>
              <a:t>Usmena književnost kao nosilac cjelokupnog društvenog iskustva i duhovnog života čovjeka</a:t>
            </a:r>
          </a:p>
          <a:p>
            <a:r>
              <a:rPr lang="sr-Latn-CS" dirty="0" smtClean="0"/>
              <a:t>U njoj se ogleda bavljenje djelatnostima kao što su zemljoradnja, stočarstvo, lov, zatim rađanje, krštenje, slavlja, ljubav, radost, smrt; sukobi, podvizi i pobjede...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dirty="0" smtClean="0"/>
              <a:t>Nastanak i svojstva narodne književnosti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372885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Svaka aktivnost, priprema za bilo koji posao bili su praćeni određenim magijskim radnjama i obredima, što je proisticalo iz čovjekovih vjerovanja u sposobnost da se čarolijama i činima može uticati na predmete i pojave </a:t>
            </a:r>
          </a:p>
          <a:p>
            <a:endParaRPr lang="sr-Latn-CS" dirty="0" smtClean="0"/>
          </a:p>
          <a:p>
            <a:r>
              <a:rPr lang="sr-Latn-CS" dirty="0" smtClean="0"/>
              <a:t>O ovome svjedoče bajke, kletve, basme, mitološke i obredne pjesme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Ritualno-obredni i magijski karakter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416298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CS" dirty="0" smtClean="0"/>
              <a:t>Ustaljena podjela na rodove epiku, liriku i dramu ne može se u potpunosti primijeniti na usmeno stvaralaštvo</a:t>
            </a:r>
          </a:p>
          <a:p>
            <a:endParaRPr lang="sr-Latn-CS" dirty="0" smtClean="0"/>
          </a:p>
          <a:p>
            <a:r>
              <a:rPr lang="sr-Latn-CS" dirty="0" smtClean="0"/>
              <a:t>U našoj usmenoj književnosti javljaju se samo nerazvijeni oblici scenske radnje, u nekim igrama pri pjevanju lirskih pjesama, obrednih i običajnih , tako da drama ne postoji kao poseban rod</a:t>
            </a:r>
          </a:p>
          <a:p>
            <a:endParaRPr lang="sr-Latn-CS" dirty="0" smtClean="0"/>
          </a:p>
          <a:p>
            <a:r>
              <a:rPr lang="sr-Latn-CS" dirty="0" smtClean="0"/>
              <a:t>Vuk K. je sve pjesme podijelio na junačke i ženske, što odgovara podjeli na epiku i liriku, pritom je uočio i prelazne vrste, epsko-lirske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Podjela na književne rodove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144253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Pojedinac koji preuzima kolektivno nasljeđe i utvrđene stvaralačke obrasce, te snagom svoga talenta stvara poeziju</a:t>
            </a:r>
          </a:p>
          <a:p>
            <a:endParaRPr lang="sr-Latn-CS" dirty="0" smtClean="0"/>
          </a:p>
          <a:p>
            <a:r>
              <a:rPr lang="sr-Latn-CS" dirty="0" smtClean="0"/>
              <a:t>Više pojedinaca učestvuje u stvaranju teksta koji se prenosi s koljena na koljeno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dirty="0" smtClean="0"/>
              <a:t/>
            </a:r>
            <a:br>
              <a:rPr lang="sr-Latn-CS" dirty="0" smtClean="0"/>
            </a:br>
            <a:r>
              <a:rPr lang="en-US" dirty="0" smtClean="0"/>
              <a:t>Auto</a:t>
            </a:r>
            <a:r>
              <a:rPr lang="sr-Latn-CS" dirty="0" smtClean="0"/>
              <a:t>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77122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Tekst</a:t>
            </a:r>
            <a:r>
              <a:rPr lang="en-US" dirty="0"/>
              <a:t>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Podložan</a:t>
            </a:r>
            <a:r>
              <a:rPr lang="en-US" dirty="0"/>
              <a:t> </a:t>
            </a:r>
            <a:r>
              <a:rPr lang="en-US" dirty="0" err="1" smtClean="0"/>
              <a:t>stalnim</a:t>
            </a:r>
            <a:r>
              <a:rPr lang="en-US" dirty="0" smtClean="0"/>
              <a:t> </a:t>
            </a:r>
            <a:r>
              <a:rPr lang="en-US" dirty="0" err="1"/>
              <a:t>promjenama</a:t>
            </a:r>
            <a:endParaRPr lang="en-US" dirty="0"/>
          </a:p>
          <a:p>
            <a:r>
              <a:rPr lang="en-US" dirty="0" err="1" smtClean="0"/>
              <a:t>Sinkretizam</a:t>
            </a:r>
            <a:r>
              <a:rPr lang="sr-Latn-CS" dirty="0"/>
              <a:t> (</a:t>
            </a:r>
            <a:r>
              <a:rPr lang="sr-Latn-CS" dirty="0" smtClean="0"/>
              <a:t>usmeno </a:t>
            </a:r>
            <a:r>
              <a:rPr lang="sr-Latn-CS" dirty="0"/>
              <a:t>pjesništvo se javlja u spoju sa drugim umjetnostima, lirska pjesma se uvijek pjeva, a ako se pjeva u kolu praćena je </a:t>
            </a:r>
            <a:r>
              <a:rPr lang="sr-Latn-CS" dirty="0" smtClean="0"/>
              <a:t>plesom)</a:t>
            </a:r>
            <a:endParaRPr lang="en-US" dirty="0"/>
          </a:p>
          <a:p>
            <a:r>
              <a:rPr lang="en-US" dirty="0" err="1"/>
              <a:t>Internacionalni</a:t>
            </a:r>
            <a:r>
              <a:rPr lang="en-US" dirty="0"/>
              <a:t> </a:t>
            </a:r>
            <a:r>
              <a:rPr lang="en-US" dirty="0" err="1"/>
              <a:t>motivi</a:t>
            </a:r>
            <a:r>
              <a:rPr lang="en-US" dirty="0"/>
              <a:t> </a:t>
            </a:r>
          </a:p>
          <a:p>
            <a:r>
              <a:rPr lang="en-US" dirty="0" err="1"/>
              <a:t>Epska</a:t>
            </a:r>
            <a:r>
              <a:rPr lang="en-US" dirty="0"/>
              <a:t> </a:t>
            </a:r>
            <a:r>
              <a:rPr lang="en-US" dirty="0" err="1"/>
              <a:t>ponavljanja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Lik sveden na jednu osobinu</a:t>
            </a:r>
          </a:p>
          <a:p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/>
              <a:t>retardacije</a:t>
            </a:r>
            <a:endParaRPr lang="en-US" dirty="0"/>
          </a:p>
          <a:p>
            <a:r>
              <a:rPr lang="en-US" dirty="0" err="1"/>
              <a:t>Ustaljeni</a:t>
            </a:r>
            <a:r>
              <a:rPr lang="en-US" dirty="0"/>
              <a:t> </a:t>
            </a:r>
            <a:r>
              <a:rPr lang="en-US" dirty="0" err="1"/>
              <a:t>motivi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fabule</a:t>
            </a:r>
            <a:endParaRPr lang="en-US" dirty="0"/>
          </a:p>
          <a:p>
            <a:r>
              <a:rPr lang="en-US" dirty="0" err="1"/>
              <a:t>Nerazvijenost</a:t>
            </a:r>
            <a:r>
              <a:rPr lang="en-US" dirty="0"/>
              <a:t> </a:t>
            </a:r>
            <a:r>
              <a:rPr lang="en-US" dirty="0" err="1"/>
              <a:t>prostora</a:t>
            </a:r>
            <a:endParaRPr lang="en-US" dirty="0"/>
          </a:p>
          <a:p>
            <a:r>
              <a:rPr lang="en-US" dirty="0" err="1"/>
              <a:t>Ustaljena</a:t>
            </a:r>
            <a:r>
              <a:rPr lang="en-US" dirty="0"/>
              <a:t> </a:t>
            </a:r>
            <a:r>
              <a:rPr lang="en-US" dirty="0" err="1"/>
              <a:t>izražajna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</a:p>
          <a:p>
            <a:r>
              <a:rPr lang="en-US" dirty="0" err="1"/>
              <a:t>Stalni</a:t>
            </a:r>
            <a:r>
              <a:rPr lang="en-US" dirty="0"/>
              <a:t> </a:t>
            </a:r>
            <a:r>
              <a:rPr lang="en-US" dirty="0" err="1"/>
              <a:t>epiteti</a:t>
            </a:r>
            <a:r>
              <a:rPr lang="en-US" dirty="0"/>
              <a:t> </a:t>
            </a:r>
            <a:r>
              <a:rPr lang="en-US" dirty="0" err="1"/>
              <a:t>stalni</a:t>
            </a:r>
            <a:r>
              <a:rPr lang="en-US" dirty="0"/>
              <a:t> </a:t>
            </a:r>
            <a:r>
              <a:rPr lang="en-US" dirty="0" err="1"/>
              <a:t>brojevi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847032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/>
              <a:t>Jezik je arhaičan, sintaksa je podešena potrebama stiha, red riječi često je drugačiji od svakodnevnog govora</a:t>
            </a:r>
          </a:p>
          <a:p>
            <a:endParaRPr lang="sr-Latn-CS" dirty="0" smtClean="0"/>
          </a:p>
          <a:p>
            <a:r>
              <a:rPr lang="sr-Latn-CS" dirty="0" smtClean="0"/>
              <a:t>Odsustvo lirskog subjekta, ne obl</a:t>
            </a:r>
            <a:r>
              <a:rPr lang="en-US" dirty="0" err="1" smtClean="0"/>
              <a:t>i</a:t>
            </a:r>
            <a:r>
              <a:rPr lang="sr-Latn-CS" dirty="0" smtClean="0"/>
              <a:t>kuju se individualna osjećanja</a:t>
            </a:r>
          </a:p>
          <a:p>
            <a:endParaRPr lang="sr-Latn-CS" dirty="0" smtClean="0"/>
          </a:p>
          <a:p>
            <a:r>
              <a:rPr lang="sr-Latn-CS" dirty="0" smtClean="0"/>
              <a:t>Isti broj slogova u svakom stihu, najčešće deseterac, osmerac i dugi stih bugarštice od petnaest ili šesnaest slogova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Jezik i stil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696085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Vuk Karadžić je najznačajniji sakupljač našeg narodnog stvaralaštva</a:t>
            </a:r>
          </a:p>
          <a:p>
            <a:r>
              <a:rPr lang="sr-Latn-CS" dirty="0" smtClean="0"/>
              <a:t>Brojni sakupljači i pjevači iz Crne Gore su mu pomagali: </a:t>
            </a:r>
          </a:p>
          <a:p>
            <a:r>
              <a:rPr lang="sr-Latn-CS" dirty="0" smtClean="0"/>
              <a:t>Petar I Petrović</a:t>
            </a:r>
          </a:p>
          <a:p>
            <a:r>
              <a:rPr lang="sr-Latn-CS" dirty="0" smtClean="0"/>
              <a:t>Đuro Milutinović Crnogorac</a:t>
            </a:r>
          </a:p>
          <a:p>
            <a:r>
              <a:rPr lang="sr-Latn-CS" dirty="0" smtClean="0"/>
              <a:t>Starac Milija</a:t>
            </a:r>
          </a:p>
          <a:p>
            <a:r>
              <a:rPr lang="sr-Latn-CS" dirty="0" smtClean="0"/>
              <a:t>Vuk Vrčević</a:t>
            </a:r>
          </a:p>
          <a:p>
            <a:r>
              <a:rPr lang="sr-Latn-CS" dirty="0" smtClean="0"/>
              <a:t>Vuk Popović...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Sakupljači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961704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55</TotalTime>
  <Words>384</Words>
  <Application>Microsoft Office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Paper</vt:lpstr>
      <vt:lpstr>Narodna (usmena) književnost </vt:lpstr>
      <vt:lpstr>Nastanak i svojstva narodne književnosti</vt:lpstr>
      <vt:lpstr>Ritualno-obredni i magijski karakter</vt:lpstr>
      <vt:lpstr>Podjela na književne rodove</vt:lpstr>
      <vt:lpstr> Autor </vt:lpstr>
      <vt:lpstr>Tekst: </vt:lpstr>
      <vt:lpstr>Jezik i stil </vt:lpstr>
      <vt:lpstr>Sakupljači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Narodna (usmena) književnost</dc:title>
  <dc:creator>AKTIV</dc:creator>
  <cp:lastModifiedBy>sadmin</cp:lastModifiedBy>
  <cp:revision>9</cp:revision>
  <dcterms:created xsi:type="dcterms:W3CDTF">2013-02-27T20:02:58Z</dcterms:created>
  <dcterms:modified xsi:type="dcterms:W3CDTF">2021-05-29T12:31:38Z</dcterms:modified>
</cp:coreProperties>
</file>