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A6EAB76-CB9D-48D9-B18C-627AE759EE06}" type="datetimeFigureOut">
              <a:rPr lang="en-US" smtClean="0"/>
              <a:t>03-Nov-16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2C74463-ED56-4FF3-8625-5D6F1FD3B5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    </a:t>
            </a:r>
            <a:r>
              <a:rPr lang="en-US" sz="4800" dirty="0" err="1" smtClean="0"/>
              <a:t>Padežna</a:t>
            </a:r>
            <a:r>
              <a:rPr lang="en-US" sz="4800" dirty="0" smtClean="0"/>
              <a:t>  </a:t>
            </a:r>
            <a:r>
              <a:rPr lang="en-US" sz="4800" dirty="0" err="1" smtClean="0"/>
              <a:t>sinonimija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4968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tiču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r>
              <a:rPr lang="en-US" dirty="0" smtClean="0"/>
              <a:t> </a:t>
            </a:r>
            <a:r>
              <a:rPr lang="en-US" dirty="0" err="1" smtClean="0"/>
              <a:t>pojedini</a:t>
            </a:r>
            <a:r>
              <a:rPr lang="en-US" dirty="0" smtClean="0"/>
              <a:t> </a:t>
            </a:r>
            <a:r>
              <a:rPr lang="en-US" dirty="0" err="1" smtClean="0"/>
              <a:t>predlozi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slična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ne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potpuno</a:t>
            </a:r>
            <a:r>
              <a:rPr lang="en-US" dirty="0" smtClean="0"/>
              <a:t>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r>
              <a:rPr lang="en-US" dirty="0" smtClean="0"/>
              <a:t>.  </a:t>
            </a:r>
            <a:endParaRPr lang="sr-Latn-ME" dirty="0" smtClean="0"/>
          </a:p>
          <a:p>
            <a:r>
              <a:rPr lang="en-US" dirty="0" err="1" smtClean="0"/>
              <a:t>Predlog</a:t>
            </a:r>
            <a:r>
              <a:rPr lang="en-US" dirty="0" smtClean="0"/>
              <a:t> </a:t>
            </a:r>
            <a:r>
              <a:rPr lang="en-US" b="1" dirty="0" err="1" smtClean="0"/>
              <a:t>pr</a:t>
            </a:r>
            <a:r>
              <a:rPr lang="sr-Latn-ME" b="1" dirty="0" smtClean="0"/>
              <a:t>ij</a:t>
            </a:r>
            <a:r>
              <a:rPr lang="en-US" b="1" dirty="0" smtClean="0"/>
              <a:t>e </a:t>
            </a:r>
            <a:r>
              <a:rPr lang="en-US" b="1" dirty="0" smtClean="0"/>
              <a:t>+ </a:t>
            </a:r>
            <a:r>
              <a:rPr lang="en-US" b="1" dirty="0" err="1" smtClean="0"/>
              <a:t>genitiv</a:t>
            </a:r>
            <a:r>
              <a:rPr lang="en-US" b="1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predlog</a:t>
            </a:r>
            <a:r>
              <a:rPr lang="en-US" dirty="0" smtClean="0"/>
              <a:t> </a:t>
            </a:r>
            <a:r>
              <a:rPr lang="en-US" b="1" dirty="0" err="1" smtClean="0"/>
              <a:t>pred</a:t>
            </a:r>
            <a:r>
              <a:rPr lang="en-US" b="1" dirty="0" smtClean="0"/>
              <a:t> + </a:t>
            </a:r>
            <a:r>
              <a:rPr lang="en-US" b="1" dirty="0" err="1" smtClean="0"/>
              <a:t>akuzativ</a:t>
            </a:r>
            <a:r>
              <a:rPr lang="en-US" b="1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slično</a:t>
            </a:r>
            <a:r>
              <a:rPr lang="en-US" dirty="0" smtClean="0"/>
              <a:t> </a:t>
            </a:r>
            <a:r>
              <a:rPr lang="en-US" dirty="0" err="1" smtClean="0"/>
              <a:t>vremensko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, </a:t>
            </a:r>
            <a:r>
              <a:rPr lang="en-US" dirty="0" err="1" smtClean="0"/>
              <a:t>prethode</a:t>
            </a:r>
            <a:r>
              <a:rPr lang="en-US" dirty="0" smtClean="0"/>
              <a:t> </a:t>
            </a:r>
            <a:r>
              <a:rPr lang="en-US" dirty="0" err="1" smtClean="0"/>
              <a:t>nečemu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predlog</a:t>
            </a:r>
            <a:r>
              <a:rPr lang="en-US" dirty="0" smtClean="0"/>
              <a:t> </a:t>
            </a:r>
            <a:r>
              <a:rPr lang="en-US" b="1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 </a:t>
            </a:r>
            <a:r>
              <a:rPr lang="en-US" dirty="0" err="1" smtClean="0"/>
              <a:t>neposrednosti</a:t>
            </a:r>
            <a:r>
              <a:rPr lang="en-US" dirty="0" smtClean="0"/>
              <a:t> (</a:t>
            </a:r>
            <a:r>
              <a:rPr lang="en-US" dirty="0" err="1" smtClean="0"/>
              <a:t>nešto</a:t>
            </a:r>
            <a:r>
              <a:rPr lang="en-US" dirty="0" smtClean="0"/>
              <a:t> se </a:t>
            </a:r>
            <a:r>
              <a:rPr lang="en-US" dirty="0" err="1" smtClean="0"/>
              <a:t>desilo</a:t>
            </a:r>
            <a:r>
              <a:rPr lang="en-US" dirty="0" smtClean="0"/>
              <a:t> </a:t>
            </a:r>
            <a:r>
              <a:rPr lang="en-US" dirty="0" err="1" smtClean="0"/>
              <a:t>neposredno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Primer:</a:t>
            </a:r>
          </a:p>
          <a:p>
            <a:r>
              <a:rPr lang="en-US" dirty="0" smtClean="0"/>
              <a:t>Bio je </a:t>
            </a:r>
            <a:r>
              <a:rPr lang="en-US" dirty="0" err="1" smtClean="0"/>
              <a:t>oficir</a:t>
            </a:r>
            <a:r>
              <a:rPr lang="en-US" dirty="0" smtClean="0"/>
              <a:t> </a:t>
            </a:r>
            <a:r>
              <a:rPr lang="en-US" u="sng" dirty="0" err="1" smtClean="0"/>
              <a:t>pr</a:t>
            </a:r>
            <a:r>
              <a:rPr lang="sr-Latn-ME" u="sng" dirty="0" smtClean="0"/>
              <a:t>ij</a:t>
            </a:r>
            <a:r>
              <a:rPr lang="en-US" u="sng" dirty="0" smtClean="0"/>
              <a:t>e </a:t>
            </a:r>
            <a:r>
              <a:rPr lang="en-US" u="sng" dirty="0" smtClean="0"/>
              <a:t>rata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</a:t>
            </a:r>
          </a:p>
          <a:p>
            <a:r>
              <a:rPr lang="en-US" dirty="0" smtClean="0"/>
              <a:t>Bio je </a:t>
            </a:r>
            <a:r>
              <a:rPr lang="en-US" dirty="0" err="1" smtClean="0"/>
              <a:t>oficir</a:t>
            </a:r>
            <a:r>
              <a:rPr lang="en-US" dirty="0" smtClean="0"/>
              <a:t> </a:t>
            </a:r>
            <a:r>
              <a:rPr lang="en-US" u="sng" dirty="0" err="1" smtClean="0"/>
              <a:t>pred</a:t>
            </a:r>
            <a:r>
              <a:rPr lang="en-US" u="sng" dirty="0" smtClean="0"/>
              <a:t> rat</a:t>
            </a:r>
            <a:r>
              <a:rPr lang="en-US" dirty="0" smtClean="0"/>
              <a:t>.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9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err="1" smtClean="0"/>
              <a:t>Predlozi</a:t>
            </a:r>
            <a:r>
              <a:rPr lang="en-US" dirty="0" smtClean="0"/>
              <a:t> </a:t>
            </a:r>
            <a:r>
              <a:rPr lang="en-US" b="1" dirty="0" smtClean="0"/>
              <a:t>pored + </a:t>
            </a:r>
            <a:r>
              <a:rPr lang="en-US" b="1" dirty="0" err="1" smtClean="0"/>
              <a:t>genitiv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uz</a:t>
            </a:r>
            <a:r>
              <a:rPr lang="en-US" b="1" dirty="0" smtClean="0"/>
              <a:t> + </a:t>
            </a:r>
            <a:r>
              <a:rPr lang="en-US" b="1" dirty="0" err="1" smtClean="0"/>
              <a:t>akuzativ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 (</a:t>
            </a:r>
            <a:r>
              <a:rPr lang="en-US" dirty="0" err="1" smtClean="0"/>
              <a:t>blizina</a:t>
            </a:r>
            <a:r>
              <a:rPr lang="en-US" dirty="0" smtClean="0"/>
              <a:t>),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predlog</a:t>
            </a:r>
            <a:r>
              <a:rPr lang="en-US" dirty="0" smtClean="0"/>
              <a:t> </a:t>
            </a:r>
            <a:r>
              <a:rPr lang="en-US" b="1" dirty="0" err="1" smtClean="0"/>
              <a:t>uz</a:t>
            </a:r>
            <a:r>
              <a:rPr lang="en-US" dirty="0" smtClean="0"/>
              <a:t> </a:t>
            </a:r>
            <a:r>
              <a:rPr lang="en-US" b="1" dirty="0" err="1" smtClean="0"/>
              <a:t>ima</a:t>
            </a:r>
            <a:r>
              <a:rPr lang="en-US" b="1" dirty="0" smtClean="0"/>
              <a:t>  </a:t>
            </a:r>
            <a:r>
              <a:rPr lang="en-US" b="1" dirty="0" err="1" smtClean="0"/>
              <a:t>još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značenje</a:t>
            </a:r>
            <a:r>
              <a:rPr lang="en-US" b="1" dirty="0" smtClean="0"/>
              <a:t> </a:t>
            </a:r>
            <a:r>
              <a:rPr lang="en-US" b="1" dirty="0" err="1" smtClean="0"/>
              <a:t>pribijenost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Milan </a:t>
            </a:r>
            <a:r>
              <a:rPr lang="en-US" dirty="0" err="1" smtClean="0"/>
              <a:t>stoji</a:t>
            </a:r>
            <a:r>
              <a:rPr lang="en-US" dirty="0" smtClean="0"/>
              <a:t> </a:t>
            </a:r>
            <a:r>
              <a:rPr lang="en-US" u="sng" dirty="0" smtClean="0"/>
              <a:t>pored </a:t>
            </a:r>
            <a:r>
              <a:rPr lang="en-US" u="sng" dirty="0" err="1" smtClean="0"/>
              <a:t>zida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</a:t>
            </a:r>
          </a:p>
          <a:p>
            <a:r>
              <a:rPr lang="en-US" dirty="0" smtClean="0"/>
              <a:t>Milan </a:t>
            </a:r>
            <a:r>
              <a:rPr lang="en-US" dirty="0" err="1" smtClean="0"/>
              <a:t>stoji</a:t>
            </a:r>
            <a:r>
              <a:rPr lang="en-US" dirty="0" smtClean="0"/>
              <a:t> </a:t>
            </a:r>
            <a:r>
              <a:rPr lang="en-US" u="sng" dirty="0" err="1" smtClean="0"/>
              <a:t>uz</a:t>
            </a:r>
            <a:r>
              <a:rPr lang="en-US" u="sng" dirty="0" smtClean="0"/>
              <a:t> </a:t>
            </a:r>
            <a:r>
              <a:rPr lang="en-US" u="sng" dirty="0" err="1" smtClean="0"/>
              <a:t>zid</a:t>
            </a:r>
            <a:r>
              <a:rPr lang="en-US" dirty="0" smtClean="0"/>
              <a:t>.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02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vi-VN" dirty="0" smtClean="0"/>
              <a:t>Padeži su s jedne strane morfološka jezička jedinica jer čine sistem oblika u </a:t>
            </a:r>
            <a:r>
              <a:rPr lang="vi-VN" dirty="0" smtClean="0"/>
              <a:t>prom</a:t>
            </a:r>
            <a:r>
              <a:rPr lang="en-US" dirty="0" smtClean="0"/>
              <a:t>j</a:t>
            </a:r>
            <a:r>
              <a:rPr lang="vi-VN" dirty="0" smtClean="0"/>
              <a:t>eni </a:t>
            </a:r>
            <a:r>
              <a:rPr lang="vi-VN" dirty="0" smtClean="0"/>
              <a:t>imenskih </a:t>
            </a:r>
            <a:r>
              <a:rPr lang="vi-VN" dirty="0" smtClean="0"/>
              <a:t>r</a:t>
            </a:r>
            <a:r>
              <a:rPr lang="en-US" dirty="0" err="1" smtClean="0"/>
              <a:t>ij</a:t>
            </a:r>
            <a:r>
              <a:rPr lang="vi-VN" dirty="0" smtClean="0"/>
              <a:t>eči</a:t>
            </a:r>
            <a:r>
              <a:rPr lang="vi-VN" dirty="0" smtClean="0"/>
              <a:t>.</a:t>
            </a:r>
            <a:endParaRPr lang="en-US" dirty="0" smtClean="0"/>
          </a:p>
          <a:p>
            <a:r>
              <a:rPr lang="vi-VN" dirty="0" smtClean="0"/>
              <a:t> S druge strane oni su sintaksička jedinica jer se njima reguliše sintaksička funkcija </a:t>
            </a:r>
            <a:r>
              <a:rPr lang="vi-VN" dirty="0" smtClean="0"/>
              <a:t>r</a:t>
            </a:r>
            <a:r>
              <a:rPr lang="en-US" dirty="0" err="1" smtClean="0"/>
              <a:t>ij</a:t>
            </a:r>
            <a:r>
              <a:rPr lang="vi-VN" dirty="0" smtClean="0"/>
              <a:t>eči </a:t>
            </a:r>
            <a:r>
              <a:rPr lang="vi-VN" dirty="0" smtClean="0"/>
              <a:t>u rečenici. </a:t>
            </a:r>
            <a:endParaRPr lang="en-US" dirty="0" smtClean="0"/>
          </a:p>
          <a:p>
            <a:r>
              <a:rPr lang="vi-VN" dirty="0" smtClean="0"/>
              <a:t>Zahvaljujući padežima znamo da je </a:t>
            </a:r>
            <a:r>
              <a:rPr lang="vi-VN" dirty="0" smtClean="0"/>
              <a:t>r</a:t>
            </a:r>
            <a:r>
              <a:rPr lang="en-US" dirty="0" err="1" smtClean="0"/>
              <a:t>ij</a:t>
            </a:r>
            <a:r>
              <a:rPr lang="vi-VN" dirty="0" smtClean="0"/>
              <a:t>eč </a:t>
            </a:r>
            <a:r>
              <a:rPr lang="vi-VN" dirty="0" smtClean="0"/>
              <a:t>ne samo u odgovarajućem gramatičkom obliku, već i da ostvaruje određenu sintaksičku funkciju.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11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err="1" smtClean="0"/>
              <a:t>Zavisni</a:t>
            </a:r>
            <a:r>
              <a:rPr lang="en-US" dirty="0" smtClean="0"/>
              <a:t> </a:t>
            </a:r>
            <a:r>
              <a:rPr lang="en-US" dirty="0" err="1" smtClean="0"/>
              <a:t>padeži</a:t>
            </a:r>
            <a:r>
              <a:rPr lang="en-US" dirty="0" smtClean="0"/>
              <a:t> se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javljaju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predloško-padežne</a:t>
            </a:r>
            <a:r>
              <a:rPr lang="en-US" dirty="0" smtClean="0"/>
              <a:t> </a:t>
            </a:r>
            <a:r>
              <a:rPr lang="en-US" dirty="0" err="1" smtClean="0"/>
              <a:t>konstrukcije</a:t>
            </a:r>
            <a:r>
              <a:rPr lang="en-US" dirty="0" smtClean="0"/>
              <a:t>.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 smtClean="0"/>
              <a:t>predloga</a:t>
            </a:r>
            <a:r>
              <a:rPr lang="en-US" dirty="0" smtClean="0"/>
              <a:t> </a:t>
            </a:r>
            <a:r>
              <a:rPr lang="en-US" dirty="0" err="1" smtClean="0"/>
              <a:t>precizno</a:t>
            </a:r>
            <a:r>
              <a:rPr lang="en-US" dirty="0" smtClean="0"/>
              <a:t> se </a:t>
            </a:r>
            <a:r>
              <a:rPr lang="en-US" dirty="0" err="1" smtClean="0"/>
              <a:t>definišu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r>
              <a:rPr lang="en-US" dirty="0" smtClean="0"/>
              <a:t> </a:t>
            </a:r>
            <a:r>
              <a:rPr lang="en-US" dirty="0" err="1" smtClean="0"/>
              <a:t>zavisnih</a:t>
            </a:r>
            <a:r>
              <a:rPr lang="en-US" dirty="0" smtClean="0"/>
              <a:t> </a:t>
            </a:r>
            <a:r>
              <a:rPr lang="en-US" dirty="0" err="1" smtClean="0"/>
              <a:t>padeža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Pojava</a:t>
            </a:r>
            <a:r>
              <a:rPr lang="en-US" b="1" dirty="0" smtClean="0"/>
              <a:t> </a:t>
            </a:r>
            <a:r>
              <a:rPr lang="en-US" b="1" dirty="0" err="1" smtClean="0"/>
              <a:t>kada</a:t>
            </a:r>
            <a:r>
              <a:rPr lang="en-US" b="1" dirty="0" smtClean="0"/>
              <a:t> </a:t>
            </a:r>
            <a:r>
              <a:rPr lang="en-US" b="1" dirty="0" err="1" smtClean="0"/>
              <a:t>dva</a:t>
            </a:r>
            <a:r>
              <a:rPr lang="en-US" b="1" dirty="0" smtClean="0"/>
              <a:t> </a:t>
            </a:r>
            <a:r>
              <a:rPr lang="en-US" b="1" dirty="0" err="1" smtClean="0"/>
              <a:t>padeža</a:t>
            </a:r>
            <a:r>
              <a:rPr lang="en-US" b="1" dirty="0" smtClean="0"/>
              <a:t>, </a:t>
            </a:r>
            <a:r>
              <a:rPr lang="en-US" b="1" dirty="0" err="1" smtClean="0"/>
              <a:t>odnosno</a:t>
            </a:r>
            <a:r>
              <a:rPr lang="en-US" b="1" dirty="0" smtClean="0"/>
              <a:t> </a:t>
            </a:r>
            <a:r>
              <a:rPr lang="en-US" b="1" dirty="0" err="1" smtClean="0"/>
              <a:t>dvije</a:t>
            </a:r>
            <a:r>
              <a:rPr lang="en-US" b="1" dirty="0" smtClean="0"/>
              <a:t> </a:t>
            </a:r>
            <a:r>
              <a:rPr lang="en-US" b="1" dirty="0" err="1" smtClean="0"/>
              <a:t>predloško-padežne</a:t>
            </a:r>
            <a:r>
              <a:rPr lang="en-US" b="1" dirty="0" smtClean="0"/>
              <a:t> </a:t>
            </a:r>
            <a:r>
              <a:rPr lang="en-US" b="1" dirty="0" err="1" smtClean="0"/>
              <a:t>konstrukcije</a:t>
            </a:r>
            <a:r>
              <a:rPr lang="en-US" b="1" dirty="0" smtClean="0"/>
              <a:t>, </a:t>
            </a:r>
            <a:r>
              <a:rPr lang="en-US" b="1" dirty="0" err="1" smtClean="0"/>
              <a:t>imaju</a:t>
            </a:r>
            <a:r>
              <a:rPr lang="en-US" b="1" dirty="0" smtClean="0"/>
              <a:t> </a:t>
            </a:r>
            <a:r>
              <a:rPr lang="en-US" b="1" dirty="0" err="1" smtClean="0"/>
              <a:t>isto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slično</a:t>
            </a:r>
            <a:r>
              <a:rPr lang="en-US" b="1" dirty="0" smtClean="0"/>
              <a:t> </a:t>
            </a:r>
            <a:r>
              <a:rPr lang="en-US" b="1" dirty="0" err="1" smtClean="0"/>
              <a:t>značenje</a:t>
            </a:r>
            <a:r>
              <a:rPr lang="en-US" b="1" dirty="0" smtClean="0"/>
              <a:t> </a:t>
            </a:r>
            <a:r>
              <a:rPr lang="en-US" b="1" dirty="0" err="1" smtClean="0"/>
              <a:t>naziva</a:t>
            </a:r>
            <a:r>
              <a:rPr lang="en-US" b="1" dirty="0" smtClean="0"/>
              <a:t> se </a:t>
            </a:r>
            <a:r>
              <a:rPr lang="en-US" b="1" dirty="0" err="1" smtClean="0"/>
              <a:t>padežna</a:t>
            </a:r>
            <a:r>
              <a:rPr lang="en-US" b="1" dirty="0" smtClean="0"/>
              <a:t> </a:t>
            </a:r>
            <a:r>
              <a:rPr lang="en-US" b="1" dirty="0" err="1" smtClean="0"/>
              <a:t>sinonimija</a:t>
            </a:r>
            <a:r>
              <a:rPr lang="en-US" b="1" dirty="0" smtClean="0"/>
              <a:t>.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zamjenom</a:t>
            </a:r>
            <a:r>
              <a:rPr lang="en-US" dirty="0" smtClean="0"/>
              <a:t> </a:t>
            </a:r>
            <a:r>
              <a:rPr lang="en-US" dirty="0" err="1" smtClean="0"/>
              <a:t>padeža</a:t>
            </a:r>
            <a:r>
              <a:rPr lang="en-US" dirty="0" smtClean="0"/>
              <a:t> u </a:t>
            </a:r>
            <a:r>
              <a:rPr lang="en-US" dirty="0" err="1" smtClean="0"/>
              <a:t>rečenici</a:t>
            </a:r>
            <a:r>
              <a:rPr lang="en-US" dirty="0" smtClean="0"/>
              <a:t> ne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 smtClean="0"/>
              <a:t>sadržaj</a:t>
            </a:r>
            <a:r>
              <a:rPr lang="en-US" dirty="0" smtClean="0"/>
              <a:t> </a:t>
            </a:r>
            <a:r>
              <a:rPr lang="en-US" dirty="0" err="1" smtClean="0"/>
              <a:t>rečenice</a:t>
            </a:r>
            <a:r>
              <a:rPr lang="en-US" dirty="0" smtClean="0"/>
              <a:t>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kažemo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padeži</a:t>
            </a:r>
            <a:r>
              <a:rPr lang="en-US" dirty="0" smtClean="0"/>
              <a:t> </a:t>
            </a:r>
            <a:r>
              <a:rPr lang="en-US" dirty="0" err="1" smtClean="0"/>
              <a:t>sinonimni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7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724400"/>
          </a:xfrm>
        </p:spPr>
        <p:txBody>
          <a:bodyPr/>
          <a:lstStyle/>
          <a:p>
            <a:r>
              <a:rPr lang="en-US" dirty="0" err="1" smtClean="0"/>
              <a:t>Predlozi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sinonimnih</a:t>
            </a:r>
            <a:r>
              <a:rPr lang="en-US" dirty="0" smtClean="0"/>
              <a:t> </a:t>
            </a:r>
            <a:r>
              <a:rPr lang="en-US" dirty="0" err="1" smtClean="0"/>
              <a:t>predloško-padežnih</a:t>
            </a:r>
            <a:r>
              <a:rPr lang="en-US" dirty="0" smtClean="0"/>
              <a:t> </a:t>
            </a:r>
            <a:r>
              <a:rPr lang="en-US" dirty="0" err="1" smtClean="0"/>
              <a:t>konstrukcija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u="sng" dirty="0" err="1" smtClean="0"/>
              <a:t>ispred</a:t>
            </a:r>
            <a:r>
              <a:rPr lang="en-US" dirty="0" smtClean="0"/>
              <a:t> </a:t>
            </a:r>
            <a:r>
              <a:rPr lang="en-US" dirty="0" err="1" smtClean="0"/>
              <a:t>kuće</a:t>
            </a:r>
            <a:r>
              <a:rPr lang="en-US" dirty="0" smtClean="0"/>
              <a:t>              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u="sng" dirty="0" smtClean="0"/>
              <a:t> </a:t>
            </a:r>
            <a:r>
              <a:rPr lang="en-US" u="sng" dirty="0" err="1" smtClean="0"/>
              <a:t>pred</a:t>
            </a:r>
            <a:r>
              <a:rPr lang="en-US" u="sng" dirty="0" smtClean="0"/>
              <a:t> </a:t>
            </a:r>
            <a:r>
              <a:rPr lang="en-US" dirty="0" err="1" smtClean="0"/>
              <a:t>kućom</a:t>
            </a:r>
            <a:endParaRPr lang="en-US" dirty="0" smtClean="0"/>
          </a:p>
          <a:p>
            <a:r>
              <a:rPr lang="en-US" u="sng" dirty="0" err="1" smtClean="0"/>
              <a:t>ispod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mosta</a:t>
            </a:r>
            <a:r>
              <a:rPr lang="en-US" dirty="0" smtClean="0"/>
              <a:t>            </a:t>
            </a:r>
            <a:r>
              <a:rPr lang="sr-Latn-ME" dirty="0" smtClean="0"/>
              <a:t>  </a:t>
            </a:r>
            <a:r>
              <a:rPr lang="en-US" dirty="0" smtClean="0"/>
              <a:t>  </a:t>
            </a:r>
            <a:r>
              <a:rPr lang="en-US" u="sng" dirty="0" smtClean="0"/>
              <a:t> </a:t>
            </a:r>
            <a:r>
              <a:rPr lang="en-US" u="sng" dirty="0" smtClean="0"/>
              <a:t>pod  </a:t>
            </a:r>
            <a:r>
              <a:rPr lang="en-US" dirty="0" err="1" smtClean="0"/>
              <a:t>mostom</a:t>
            </a:r>
            <a:endParaRPr lang="en-US" dirty="0" smtClean="0"/>
          </a:p>
          <a:p>
            <a:r>
              <a:rPr lang="en-US" u="sng" dirty="0" err="1" smtClean="0"/>
              <a:t>poslije</a:t>
            </a:r>
            <a:r>
              <a:rPr lang="en-US" dirty="0" smtClean="0"/>
              <a:t>  </a:t>
            </a:r>
            <a:r>
              <a:rPr lang="en-US" dirty="0" err="1" smtClean="0"/>
              <a:t>škole</a:t>
            </a:r>
            <a:r>
              <a:rPr lang="en-US" dirty="0" smtClean="0"/>
              <a:t>              </a:t>
            </a:r>
            <a:r>
              <a:rPr lang="en-US" dirty="0" smtClean="0"/>
              <a:t>  </a:t>
            </a:r>
            <a:r>
              <a:rPr lang="en-US" u="sng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škole</a:t>
            </a:r>
            <a:r>
              <a:rPr lang="en-US" dirty="0" smtClean="0"/>
              <a:t>,  </a:t>
            </a:r>
          </a:p>
          <a:p>
            <a:r>
              <a:rPr lang="en-US" u="sng" dirty="0" smtClean="0"/>
              <a:t>pored</a:t>
            </a:r>
            <a:r>
              <a:rPr lang="en-US" dirty="0" smtClean="0"/>
              <a:t>, </a:t>
            </a:r>
            <a:r>
              <a:rPr lang="en-US" u="sng" dirty="0" err="1" smtClean="0"/>
              <a:t>kraj</a:t>
            </a:r>
            <a:r>
              <a:rPr lang="en-US" dirty="0" smtClean="0"/>
              <a:t> </a:t>
            </a:r>
            <a:r>
              <a:rPr lang="en-US" dirty="0" err="1" smtClean="0"/>
              <a:t>kapije</a:t>
            </a:r>
            <a:r>
              <a:rPr lang="en-US" dirty="0" smtClean="0"/>
              <a:t>      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u="sng" dirty="0" smtClean="0"/>
              <a:t> </a:t>
            </a:r>
            <a:r>
              <a:rPr lang="en-US" u="sng" dirty="0" err="1" smtClean="0"/>
              <a:t>uz</a:t>
            </a:r>
            <a:r>
              <a:rPr lang="en-US" u="sng" dirty="0" smtClean="0"/>
              <a:t> </a:t>
            </a:r>
            <a:r>
              <a:rPr lang="en-US" dirty="0" err="1" smtClean="0"/>
              <a:t>kapiju</a:t>
            </a:r>
            <a:endParaRPr lang="en-US" dirty="0" smtClean="0"/>
          </a:p>
          <a:p>
            <a:r>
              <a:rPr lang="en-US" u="sng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majmun</a:t>
            </a:r>
            <a:r>
              <a:rPr lang="en-US" dirty="0" smtClean="0"/>
              <a:t>              </a:t>
            </a:r>
            <a:r>
              <a:rPr lang="sr-Latn-ME" dirty="0" smtClean="0"/>
              <a:t> </a:t>
            </a:r>
            <a:r>
              <a:rPr lang="en-US" dirty="0" smtClean="0"/>
              <a:t>  </a:t>
            </a:r>
            <a:r>
              <a:rPr lang="en-US" u="sng" dirty="0" err="1" smtClean="0"/>
              <a:t>poput</a:t>
            </a:r>
            <a:r>
              <a:rPr lang="en-US" dirty="0" smtClean="0"/>
              <a:t> </a:t>
            </a:r>
            <a:r>
              <a:rPr lang="en-US" dirty="0" err="1" smtClean="0"/>
              <a:t>majmuna</a:t>
            </a:r>
            <a:endParaRPr lang="en-US" dirty="0" smtClean="0"/>
          </a:p>
          <a:p>
            <a:r>
              <a:rPr lang="en-US" u="sng" dirty="0" err="1" smtClean="0"/>
              <a:t>za</a:t>
            </a:r>
            <a:r>
              <a:rPr lang="en-US" dirty="0" smtClean="0"/>
              <a:t> sat                       </a:t>
            </a:r>
            <a:r>
              <a:rPr lang="sr-Latn-ME" dirty="0" smtClean="0"/>
              <a:t>   </a:t>
            </a:r>
            <a:r>
              <a:rPr lang="en-US" dirty="0" smtClean="0"/>
              <a:t> </a:t>
            </a:r>
            <a:r>
              <a:rPr lang="en-US" u="sng" dirty="0" smtClean="0"/>
              <a:t> </a:t>
            </a:r>
            <a:r>
              <a:rPr lang="en-US" u="sng" dirty="0" err="1" smtClean="0"/>
              <a:t>kroz</a:t>
            </a:r>
            <a:r>
              <a:rPr lang="en-US" u="sng" dirty="0" smtClean="0"/>
              <a:t> </a:t>
            </a:r>
            <a:r>
              <a:rPr lang="en-US" dirty="0" smtClean="0"/>
              <a:t>sat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69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953000"/>
          </a:xfrm>
        </p:spPr>
        <p:txBody>
          <a:bodyPr/>
          <a:lstStyle/>
          <a:p>
            <a:r>
              <a:rPr lang="en-US" dirty="0" err="1" smtClean="0"/>
              <a:t>Primjeri</a:t>
            </a:r>
            <a:r>
              <a:rPr lang="en-US" dirty="0" smtClean="0"/>
              <a:t> </a:t>
            </a:r>
            <a:r>
              <a:rPr lang="en-US" dirty="0" err="1" smtClean="0"/>
              <a:t>sinonimnost</a:t>
            </a:r>
            <a:r>
              <a:rPr lang="en-US" dirty="0" smtClean="0"/>
              <a:t> </a:t>
            </a:r>
            <a:r>
              <a:rPr lang="en-US" dirty="0" err="1" smtClean="0"/>
              <a:t>padeža</a:t>
            </a:r>
            <a:r>
              <a:rPr lang="en-US" dirty="0" smtClean="0"/>
              <a:t> u </a:t>
            </a:r>
            <a:r>
              <a:rPr lang="en-US" dirty="0" err="1" smtClean="0"/>
              <a:t>rečenicama</a:t>
            </a:r>
            <a:r>
              <a:rPr lang="sr-Latn-ME" dirty="0" smtClean="0"/>
              <a:t>:</a:t>
            </a:r>
            <a:r>
              <a:rPr lang="en-US" dirty="0" smtClean="0"/>
              <a:t>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Autobus je </a:t>
            </a:r>
            <a:r>
              <a:rPr lang="en-US" dirty="0" err="1" smtClean="0"/>
              <a:t>stao</a:t>
            </a:r>
            <a:r>
              <a:rPr lang="en-US" dirty="0" smtClean="0"/>
              <a:t> </a:t>
            </a:r>
            <a:r>
              <a:rPr lang="en-US" u="sng" dirty="0" err="1" smtClean="0"/>
              <a:t>ispred</a:t>
            </a:r>
            <a:r>
              <a:rPr lang="en-US" u="sng" dirty="0" smtClean="0"/>
              <a:t> </a:t>
            </a:r>
            <a:r>
              <a:rPr lang="en-US" u="sng" dirty="0" err="1" smtClean="0"/>
              <a:t>škole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 </a:t>
            </a:r>
          </a:p>
          <a:p>
            <a:r>
              <a:rPr lang="en-US" dirty="0" smtClean="0"/>
              <a:t>Autobus je </a:t>
            </a:r>
            <a:r>
              <a:rPr lang="en-US" dirty="0" err="1" smtClean="0"/>
              <a:t>stao</a:t>
            </a:r>
            <a:r>
              <a:rPr lang="en-US" dirty="0" smtClean="0"/>
              <a:t> </a:t>
            </a:r>
            <a:r>
              <a:rPr lang="en-US" u="sng" dirty="0" err="1" smtClean="0"/>
              <a:t>pred</a:t>
            </a:r>
            <a:r>
              <a:rPr lang="en-US" u="sng" dirty="0" smtClean="0"/>
              <a:t> </a:t>
            </a:r>
            <a:r>
              <a:rPr lang="en-US" u="sng" dirty="0" err="1" smtClean="0"/>
              <a:t>školom</a:t>
            </a:r>
            <a:r>
              <a:rPr lang="en-US" dirty="0" smtClean="0"/>
              <a:t>. (instrumental)</a:t>
            </a:r>
          </a:p>
          <a:p>
            <a:r>
              <a:rPr lang="en-US" dirty="0" err="1" smtClean="0"/>
              <a:t>Reket</a:t>
            </a:r>
            <a:r>
              <a:rPr lang="en-US" dirty="0" smtClean="0"/>
              <a:t> mu je </a:t>
            </a:r>
            <a:r>
              <a:rPr lang="en-US" u="sng" dirty="0" err="1" smtClean="0"/>
              <a:t>ispod</a:t>
            </a:r>
            <a:r>
              <a:rPr lang="en-US" u="sng" dirty="0" smtClean="0"/>
              <a:t> </a:t>
            </a:r>
            <a:r>
              <a:rPr lang="en-US" u="sng" dirty="0" err="1" smtClean="0"/>
              <a:t>kreveta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       </a:t>
            </a:r>
          </a:p>
          <a:p>
            <a:r>
              <a:rPr lang="en-US" dirty="0" err="1" smtClean="0"/>
              <a:t>Reket</a:t>
            </a:r>
            <a:r>
              <a:rPr lang="en-US" dirty="0" smtClean="0"/>
              <a:t> mu je </a:t>
            </a:r>
            <a:r>
              <a:rPr lang="en-US" u="sng" dirty="0" smtClean="0"/>
              <a:t>pod </a:t>
            </a:r>
            <a:r>
              <a:rPr lang="en-US" u="sng" dirty="0" err="1" smtClean="0"/>
              <a:t>krevetom</a:t>
            </a:r>
            <a:r>
              <a:rPr lang="en-US" dirty="0" smtClean="0"/>
              <a:t>. (instrumental)</a:t>
            </a:r>
          </a:p>
          <a:p>
            <a:r>
              <a:rPr lang="en-US" dirty="0" err="1" smtClean="0"/>
              <a:t>Košulja</a:t>
            </a:r>
            <a:r>
              <a:rPr lang="en-US" dirty="0" smtClean="0"/>
              <a:t> </a:t>
            </a:r>
            <a:r>
              <a:rPr lang="en-US" u="sng" dirty="0" err="1" smtClean="0"/>
              <a:t>dugih</a:t>
            </a:r>
            <a:r>
              <a:rPr lang="en-US" u="sng" dirty="0" smtClean="0"/>
              <a:t> </a:t>
            </a:r>
            <a:r>
              <a:rPr lang="en-US" u="sng" dirty="0" err="1" smtClean="0"/>
              <a:t>rukava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Košulja</a:t>
            </a:r>
            <a:r>
              <a:rPr lang="en-US" dirty="0" smtClean="0"/>
              <a:t> </a:t>
            </a:r>
            <a:r>
              <a:rPr lang="en-US" u="sng" dirty="0" err="1" smtClean="0"/>
              <a:t>sa</a:t>
            </a:r>
            <a:r>
              <a:rPr lang="en-US" u="sng" dirty="0" smtClean="0"/>
              <a:t> </a:t>
            </a:r>
            <a:r>
              <a:rPr lang="en-US" u="sng" dirty="0" err="1" smtClean="0"/>
              <a:t>dugim</a:t>
            </a:r>
            <a:r>
              <a:rPr lang="en-US" u="sng" dirty="0" smtClean="0"/>
              <a:t> </a:t>
            </a:r>
            <a:r>
              <a:rPr lang="en-US" u="sng" dirty="0" err="1" smtClean="0"/>
              <a:t>rukavima</a:t>
            </a:r>
            <a:r>
              <a:rPr lang="en-US" dirty="0" smtClean="0"/>
              <a:t>. (instrumental)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endParaRPr lang="sr-Latn-ME" u="sng" dirty="0" smtClean="0"/>
          </a:p>
          <a:p>
            <a:endParaRPr lang="sr-Latn-ME" u="sng" dirty="0"/>
          </a:p>
          <a:p>
            <a:r>
              <a:rPr lang="en-US" u="sng" dirty="0" err="1" smtClean="0"/>
              <a:t>Posl</a:t>
            </a:r>
            <a:r>
              <a:rPr lang="sr-Latn-ME" u="sng" dirty="0" smtClean="0"/>
              <a:t>ij</a:t>
            </a:r>
            <a:r>
              <a:rPr lang="en-US" u="sng" dirty="0" smtClean="0"/>
              <a:t>e </a:t>
            </a:r>
            <a:r>
              <a:rPr lang="en-US" u="sng" dirty="0" err="1" smtClean="0"/>
              <a:t>završenog</a:t>
            </a:r>
            <a:r>
              <a:rPr lang="en-US" u="sng" dirty="0" smtClean="0"/>
              <a:t> </a:t>
            </a:r>
            <a:r>
              <a:rPr lang="en-US" u="sng" dirty="0" err="1" smtClean="0"/>
              <a:t>posla</a:t>
            </a:r>
            <a:r>
              <a:rPr lang="en-US" u="sng" dirty="0" smtClean="0"/>
              <a:t> </a:t>
            </a:r>
            <a:r>
              <a:rPr lang="en-US" dirty="0" err="1" smtClean="0"/>
              <a:t>idemo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izlet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</a:t>
            </a:r>
          </a:p>
          <a:p>
            <a:r>
              <a:rPr lang="en-US" u="sng" dirty="0" smtClean="0"/>
              <a:t>Po </a:t>
            </a:r>
            <a:r>
              <a:rPr lang="en-US" u="sng" dirty="0" err="1" smtClean="0"/>
              <a:t>završenom</a:t>
            </a:r>
            <a:r>
              <a:rPr lang="en-US" u="sng" dirty="0" smtClean="0"/>
              <a:t> </a:t>
            </a:r>
            <a:r>
              <a:rPr lang="en-US" u="sng" dirty="0" err="1" smtClean="0"/>
              <a:t>poslu</a:t>
            </a:r>
            <a:r>
              <a:rPr lang="en-US" u="sng" dirty="0" smtClean="0"/>
              <a:t> </a:t>
            </a:r>
            <a:r>
              <a:rPr lang="en-US" dirty="0" err="1" smtClean="0"/>
              <a:t>idemo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izlet</a:t>
            </a:r>
            <a:r>
              <a:rPr lang="en-US" dirty="0" smtClean="0"/>
              <a:t>.  (</a:t>
            </a:r>
            <a:r>
              <a:rPr lang="en-US" dirty="0" err="1" smtClean="0"/>
              <a:t>lokativ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Stajala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u="sng" dirty="0" smtClean="0"/>
              <a:t>pored </a:t>
            </a:r>
            <a:r>
              <a:rPr lang="en-US" u="sng" dirty="0" err="1" smtClean="0"/>
              <a:t>kapije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Stajala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u="sng" dirty="0" err="1" smtClean="0"/>
              <a:t>uz</a:t>
            </a:r>
            <a:r>
              <a:rPr lang="en-US" u="sng" dirty="0" smtClean="0"/>
              <a:t> </a:t>
            </a:r>
            <a:r>
              <a:rPr lang="en-US" u="sng" dirty="0" err="1" smtClean="0"/>
              <a:t>kapiju</a:t>
            </a:r>
            <a:r>
              <a:rPr lang="en-US" dirty="0" smtClean="0"/>
              <a:t>. 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u="sng" dirty="0" err="1" smtClean="0"/>
              <a:t>svakog</a:t>
            </a:r>
            <a:r>
              <a:rPr lang="en-US" u="sng" dirty="0" smtClean="0"/>
              <a:t> </a:t>
            </a:r>
            <a:r>
              <a:rPr lang="en-US" u="sng" dirty="0" err="1" smtClean="0"/>
              <a:t>dana</a:t>
            </a:r>
            <a:r>
              <a:rPr lang="en-US" u="sng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sn</a:t>
            </a:r>
            <a:r>
              <a:rPr lang="sr-Latn-ME" dirty="0" smtClean="0"/>
              <a:t>ij</a:t>
            </a:r>
            <a:r>
              <a:rPr lang="en-US" dirty="0" err="1" smtClean="0"/>
              <a:t>eg</a:t>
            </a:r>
            <a:r>
              <a:rPr lang="en-US" dirty="0" smtClean="0"/>
              <a:t>.  (</a:t>
            </a:r>
            <a:r>
              <a:rPr lang="en-US" dirty="0" err="1" smtClean="0"/>
              <a:t>genitiv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u="sng" dirty="0" err="1" smtClean="0"/>
              <a:t>svaki</a:t>
            </a:r>
            <a:r>
              <a:rPr lang="en-US" u="sng" dirty="0" smtClean="0"/>
              <a:t> </a:t>
            </a:r>
            <a:r>
              <a:rPr lang="en-US" u="sng" dirty="0" err="1" smtClean="0"/>
              <a:t>dan</a:t>
            </a:r>
            <a:r>
              <a:rPr lang="en-US" u="sng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sn</a:t>
            </a:r>
            <a:r>
              <a:rPr lang="sr-Latn-ME" dirty="0" smtClean="0"/>
              <a:t>ij</a:t>
            </a:r>
            <a:r>
              <a:rPr lang="en-US" dirty="0" err="1" smtClean="0"/>
              <a:t>eg</a:t>
            </a:r>
            <a:r>
              <a:rPr lang="en-US" dirty="0" smtClean="0"/>
              <a:t>. 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4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endParaRPr lang="sr-Latn-ME" dirty="0" smtClean="0"/>
          </a:p>
          <a:p>
            <a:r>
              <a:rPr lang="en-US" dirty="0" smtClean="0"/>
              <a:t>Dao </a:t>
            </a:r>
            <a:r>
              <a:rPr lang="en-US" dirty="0" smtClean="0"/>
              <a:t>mi je </a:t>
            </a:r>
            <a:r>
              <a:rPr lang="en-US" u="sng" dirty="0" err="1" smtClean="0"/>
              <a:t>čokolade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 </a:t>
            </a:r>
          </a:p>
          <a:p>
            <a:r>
              <a:rPr lang="en-US" dirty="0" smtClean="0"/>
              <a:t>Dao mi je</a:t>
            </a:r>
            <a:r>
              <a:rPr lang="en-US" u="sng" dirty="0" smtClean="0"/>
              <a:t> </a:t>
            </a:r>
            <a:r>
              <a:rPr lang="en-US" u="sng" dirty="0" err="1" smtClean="0"/>
              <a:t>čokoladu</a:t>
            </a:r>
            <a:r>
              <a:rPr lang="en-US" dirty="0" smtClean="0"/>
              <a:t>.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Jede</a:t>
            </a:r>
            <a:r>
              <a:rPr lang="en-US" dirty="0" smtClean="0"/>
              <a:t> </a:t>
            </a:r>
            <a:r>
              <a:rPr lang="en-US" dirty="0" err="1" smtClean="0"/>
              <a:t>spanać</a:t>
            </a:r>
            <a:r>
              <a:rPr lang="en-US" dirty="0" smtClean="0"/>
              <a:t> </a:t>
            </a:r>
            <a:r>
              <a:rPr lang="en-US" u="sng" dirty="0" err="1" smtClean="0"/>
              <a:t>na</a:t>
            </a:r>
            <a:r>
              <a:rPr lang="en-US" u="sng" dirty="0" smtClean="0"/>
              <a:t> </a:t>
            </a:r>
            <a:r>
              <a:rPr lang="en-US" u="sng" dirty="0" err="1" smtClean="0"/>
              <a:t>silu</a:t>
            </a:r>
            <a:r>
              <a:rPr lang="en-US" dirty="0" smtClean="0"/>
              <a:t>. 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Jede</a:t>
            </a:r>
            <a:r>
              <a:rPr lang="en-US" dirty="0" smtClean="0"/>
              <a:t> </a:t>
            </a:r>
            <a:r>
              <a:rPr lang="en-US" dirty="0" err="1" smtClean="0"/>
              <a:t>spanać</a:t>
            </a:r>
            <a:r>
              <a:rPr lang="en-US" dirty="0" smtClean="0"/>
              <a:t> </a:t>
            </a:r>
            <a:r>
              <a:rPr lang="en-US" u="sng" dirty="0" err="1" smtClean="0"/>
              <a:t>silom</a:t>
            </a:r>
            <a:r>
              <a:rPr lang="en-US" dirty="0" smtClean="0"/>
              <a:t>.  (</a:t>
            </a:r>
            <a:r>
              <a:rPr lang="en-US" dirty="0" smtClean="0"/>
              <a:t>instrumental</a:t>
            </a:r>
            <a:r>
              <a:rPr lang="sr-Latn-ME" dirty="0" smtClean="0"/>
              <a:t>)</a:t>
            </a:r>
            <a:endParaRPr lang="en-US" dirty="0" smtClean="0"/>
          </a:p>
          <a:p>
            <a:r>
              <a:rPr lang="en-US" dirty="0" err="1" smtClean="0"/>
              <a:t>Proglasili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ME" dirty="0" smtClean="0"/>
              <a:t>Saš</a:t>
            </a:r>
            <a:r>
              <a:rPr lang="en-US" dirty="0" smtClean="0"/>
              <a:t>u </a:t>
            </a:r>
            <a:r>
              <a:rPr lang="en-US" u="sng" dirty="0" err="1" smtClean="0"/>
              <a:t>za</a:t>
            </a:r>
            <a:r>
              <a:rPr lang="en-US" u="sng" dirty="0" smtClean="0"/>
              <a:t> </a:t>
            </a:r>
            <a:r>
              <a:rPr lang="en-US" u="sng" dirty="0" err="1" smtClean="0"/>
              <a:t>pob</a:t>
            </a:r>
            <a:r>
              <a:rPr lang="sr-Latn-ME" u="sng" dirty="0" smtClean="0"/>
              <a:t>j</a:t>
            </a:r>
            <a:r>
              <a:rPr lang="en-US" u="sng" dirty="0" err="1" smtClean="0"/>
              <a:t>ednika</a:t>
            </a:r>
            <a:r>
              <a:rPr lang="en-US" dirty="0" smtClean="0"/>
              <a:t>.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Proglasili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ME" dirty="0" smtClean="0"/>
              <a:t>Saš</a:t>
            </a:r>
            <a:r>
              <a:rPr lang="en-US" dirty="0" smtClean="0"/>
              <a:t>u </a:t>
            </a:r>
            <a:r>
              <a:rPr lang="en-US" u="sng" dirty="0" err="1" smtClean="0"/>
              <a:t>pob</a:t>
            </a:r>
            <a:r>
              <a:rPr lang="sr-Latn-ME" u="sng" dirty="0" smtClean="0"/>
              <a:t>j</a:t>
            </a:r>
            <a:r>
              <a:rPr lang="en-US" u="sng" dirty="0" err="1" smtClean="0"/>
              <a:t>ednikom</a:t>
            </a:r>
            <a:r>
              <a:rPr lang="en-US" dirty="0" smtClean="0"/>
              <a:t>. (instrumental)</a:t>
            </a:r>
          </a:p>
          <a:p>
            <a:r>
              <a:rPr lang="en-US" dirty="0" smtClean="0"/>
              <a:t>On je </a:t>
            </a:r>
            <a:r>
              <a:rPr lang="en-US" dirty="0" err="1" smtClean="0"/>
              <a:t>poput</a:t>
            </a:r>
            <a:r>
              <a:rPr lang="en-US" dirty="0" smtClean="0"/>
              <a:t> </a:t>
            </a:r>
            <a:r>
              <a:rPr lang="en-US" u="sng" dirty="0" err="1" smtClean="0"/>
              <a:t>mene</a:t>
            </a:r>
            <a:r>
              <a:rPr lang="en-US" dirty="0" smtClean="0"/>
              <a:t>. (</a:t>
            </a:r>
            <a:r>
              <a:rPr lang="en-US" dirty="0" err="1" smtClean="0"/>
              <a:t>genitiv</a:t>
            </a:r>
            <a:r>
              <a:rPr lang="en-US" dirty="0" smtClean="0"/>
              <a:t>)    </a:t>
            </a:r>
          </a:p>
          <a:p>
            <a:r>
              <a:rPr lang="en-US" dirty="0" smtClean="0"/>
              <a:t>On je </a:t>
            </a:r>
            <a:r>
              <a:rPr lang="en-US" u="sng" dirty="0" err="1" smtClean="0"/>
              <a:t>kao</a:t>
            </a:r>
            <a:r>
              <a:rPr lang="en-US" u="sng" dirty="0" smtClean="0"/>
              <a:t> </a:t>
            </a:r>
            <a:r>
              <a:rPr lang="en-US" u="sng" dirty="0" err="1" smtClean="0"/>
              <a:t>ja</a:t>
            </a:r>
            <a:r>
              <a:rPr lang="en-US" dirty="0" smtClean="0"/>
              <a:t>. (</a:t>
            </a:r>
            <a:r>
              <a:rPr lang="en-US" dirty="0" err="1" smtClean="0"/>
              <a:t>nominativ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21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vi-VN" dirty="0" smtClean="0"/>
              <a:t>Među padežnim sinonimima mogu postojati određene razlike. Neke razlike se tiču rasprostranjenosti upotrebe, a neke značenja.  </a:t>
            </a:r>
            <a:endParaRPr lang="sr-Latn-ME" dirty="0" smtClean="0"/>
          </a:p>
          <a:p>
            <a:r>
              <a:rPr lang="vi-VN" dirty="0" smtClean="0"/>
              <a:t>Zavisno </a:t>
            </a:r>
            <a:r>
              <a:rPr lang="vi-VN" dirty="0" smtClean="0"/>
              <a:t>od toga u kojoj varijanti se koriste, uz  određene glagole  se mogu </a:t>
            </a:r>
            <a:r>
              <a:rPr lang="vi-VN" dirty="0" smtClean="0"/>
              <a:t>upotr</a:t>
            </a:r>
            <a:r>
              <a:rPr lang="sr-Latn-ME" dirty="0" smtClean="0"/>
              <a:t>ij</a:t>
            </a:r>
            <a:r>
              <a:rPr lang="vi-VN" dirty="0" smtClean="0"/>
              <a:t>ebiti </a:t>
            </a:r>
            <a:r>
              <a:rPr lang="vi-VN" dirty="0" smtClean="0"/>
              <a:t>različiti padeži. </a:t>
            </a:r>
            <a:r>
              <a:rPr lang="vi-VN" dirty="0" smtClean="0"/>
              <a:t>Na</a:t>
            </a:r>
            <a:r>
              <a:rPr lang="sr-Latn-ME" dirty="0" smtClean="0"/>
              <a:t> </a:t>
            </a:r>
            <a:r>
              <a:rPr lang="vi-VN" dirty="0" smtClean="0"/>
              <a:t>prim</a:t>
            </a:r>
            <a:r>
              <a:rPr lang="sr-Latn-ME" dirty="0" smtClean="0"/>
              <a:t>j</a:t>
            </a:r>
            <a:r>
              <a:rPr lang="vi-VN" dirty="0" smtClean="0"/>
              <a:t>er </a:t>
            </a:r>
            <a:r>
              <a:rPr lang="vi-VN" dirty="0" smtClean="0"/>
              <a:t>uz glagol </a:t>
            </a:r>
            <a:r>
              <a:rPr lang="vi-VN" b="1" dirty="0" smtClean="0"/>
              <a:t>postati </a:t>
            </a:r>
            <a:r>
              <a:rPr lang="vi-VN" dirty="0" smtClean="0"/>
              <a:t>upotr</a:t>
            </a:r>
            <a:r>
              <a:rPr lang="sr-Latn-ME" dirty="0" smtClean="0"/>
              <a:t>e</a:t>
            </a:r>
            <a:r>
              <a:rPr lang="vi-VN" dirty="0" smtClean="0"/>
              <a:t>bljavaju </a:t>
            </a:r>
            <a:r>
              <a:rPr lang="vi-VN" dirty="0" smtClean="0"/>
              <a:t>se instrumental i nominativ, </a:t>
            </a:r>
            <a:r>
              <a:rPr lang="vi-VN" b="1" dirty="0" smtClean="0"/>
              <a:t>(postati loš / lošim), </a:t>
            </a:r>
            <a:r>
              <a:rPr lang="vi-VN" dirty="0" smtClean="0"/>
              <a:t>a uz glagol </a:t>
            </a:r>
            <a:r>
              <a:rPr lang="vi-VN" b="1" dirty="0" smtClean="0"/>
              <a:t>smetati</a:t>
            </a:r>
            <a:r>
              <a:rPr lang="vi-VN" dirty="0" smtClean="0"/>
              <a:t> upotrebljavaju se dativ i akuzativ </a:t>
            </a:r>
            <a:r>
              <a:rPr lang="vi-VN" b="1" dirty="0" smtClean="0"/>
              <a:t>(smetati nekome / nekoga</a:t>
            </a:r>
            <a:r>
              <a:rPr lang="vi-VN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6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Kao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navesti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odrične</a:t>
            </a:r>
            <a:r>
              <a:rPr lang="en-US" dirty="0" smtClean="0"/>
              <a:t> </a:t>
            </a:r>
            <a:r>
              <a:rPr lang="en-US" dirty="0" err="1" smtClean="0"/>
              <a:t>prelazne</a:t>
            </a:r>
            <a:r>
              <a:rPr lang="en-US" dirty="0" smtClean="0"/>
              <a:t> </a:t>
            </a:r>
            <a:r>
              <a:rPr lang="en-US" dirty="0" err="1" smtClean="0"/>
              <a:t>glagole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upotr</a:t>
            </a:r>
            <a:r>
              <a:rPr lang="sr-Latn-ME" dirty="0" smtClean="0"/>
              <a:t>ij</a:t>
            </a:r>
            <a:r>
              <a:rPr lang="en-US" dirty="0" err="1" smtClean="0"/>
              <a:t>ebiti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b="1" dirty="0" err="1" smtClean="0"/>
              <a:t>slovenski</a:t>
            </a:r>
            <a:r>
              <a:rPr lang="en-US" b="1" dirty="0" smtClean="0"/>
              <a:t> </a:t>
            </a:r>
            <a:r>
              <a:rPr lang="en-US" b="1" dirty="0" err="1" smtClean="0"/>
              <a:t>genitiv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akuzativ</a:t>
            </a:r>
            <a:r>
              <a:rPr lang="en-US" dirty="0" smtClean="0"/>
              <a:t>, </a:t>
            </a:r>
            <a:r>
              <a:rPr lang="en-US" dirty="0" err="1" smtClean="0"/>
              <a:t>iako</a:t>
            </a:r>
            <a:r>
              <a:rPr lang="en-US" dirty="0" smtClean="0"/>
              <a:t> se u </a:t>
            </a:r>
            <a:r>
              <a:rPr lang="en-US" dirty="0" err="1" smtClean="0"/>
              <a:t>posl</a:t>
            </a:r>
            <a:r>
              <a:rPr lang="sr-Latn-ME" dirty="0" smtClean="0"/>
              <a:t>j</a:t>
            </a:r>
            <a:r>
              <a:rPr lang="en-US" dirty="0" err="1" smtClean="0"/>
              <a:t>ednje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 smtClean="0"/>
              <a:t>slovenski</a:t>
            </a:r>
            <a:r>
              <a:rPr lang="en-US" dirty="0" smtClean="0"/>
              <a:t> </a:t>
            </a:r>
            <a:r>
              <a:rPr lang="en-US" dirty="0" err="1" smtClean="0"/>
              <a:t>genitiv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 err="1" smtClean="0"/>
              <a:t>akuzativom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Nisi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smtClean="0"/>
              <a:t>vid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u="sng" dirty="0" err="1" smtClean="0"/>
              <a:t>mora</a:t>
            </a:r>
            <a:r>
              <a:rPr lang="en-US" dirty="0" smtClean="0"/>
              <a:t>! (</a:t>
            </a:r>
            <a:r>
              <a:rPr lang="en-US" dirty="0" err="1" smtClean="0"/>
              <a:t>slov</a:t>
            </a:r>
            <a:r>
              <a:rPr lang="en-US" dirty="0" smtClean="0"/>
              <a:t>. </a:t>
            </a:r>
            <a:r>
              <a:rPr lang="en-US" dirty="0" err="1" smtClean="0"/>
              <a:t>genitiv</a:t>
            </a:r>
            <a:r>
              <a:rPr lang="en-US" dirty="0" smtClean="0"/>
              <a:t>)</a:t>
            </a:r>
          </a:p>
          <a:p>
            <a:r>
              <a:rPr lang="en-US" dirty="0" smtClean="0"/>
              <a:t>Nisi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smtClean="0"/>
              <a:t>vid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u="sng" dirty="0" smtClean="0"/>
              <a:t>more</a:t>
            </a:r>
            <a:r>
              <a:rPr lang="en-US" dirty="0" smtClean="0"/>
              <a:t>! (</a:t>
            </a:r>
            <a:r>
              <a:rPr lang="en-US" dirty="0" err="1" smtClean="0"/>
              <a:t>akuzativ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8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72</TotalTime>
  <Words>611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    Padežna  sinonimija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Padežna sinonimija</dc:title>
  <dc:creator>Korisnik</dc:creator>
  <cp:lastModifiedBy>Korisnik</cp:lastModifiedBy>
  <cp:revision>5</cp:revision>
  <dcterms:created xsi:type="dcterms:W3CDTF">2016-11-02T23:02:06Z</dcterms:created>
  <dcterms:modified xsi:type="dcterms:W3CDTF">2016-11-03T19:54:07Z</dcterms:modified>
</cp:coreProperties>
</file>