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2" r:id="rId7"/>
    <p:sldId id="263" r:id="rId8"/>
    <p:sldId id="265" r:id="rId9"/>
    <p:sldId id="266" r:id="rId10"/>
    <p:sldId id="267" r:id="rId11"/>
    <p:sldId id="264"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1D8BD707-D9CF-40AE-B4C6-C98DA3205C09}" type="datetimeFigureOut">
              <a:rPr lang="en-US" smtClean="0"/>
              <a:pPr/>
              <a:t>21-Mar-20</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6F15528-21DE-4FAA-801E-634DDDAF4B2B}"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575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191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799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917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1D8BD707-D9CF-40AE-B4C6-C98DA3205C09}" type="datetimeFigureOut">
              <a:rPr lang="en-US" smtClean="0"/>
              <a:pPr/>
              <a:t>21-Mar-20</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6F15528-21DE-4FAA-801E-634DDDAF4B2B}" type="slidenum">
              <a:rPr lang="en-US" smtClean="0"/>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607663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21-Mar-20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56339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29220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21-Mar-20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748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044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1D8BD707-D9CF-40AE-B4C6-C98DA3205C09}" type="datetimeFigureOut">
              <a:rPr lang="en-US" smtClean="0"/>
              <a:pPr/>
              <a:t>21-Mar-20</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B6F15528-21DE-4FAA-801E-634DDDAF4B2B}"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293252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1D8BD707-D9CF-40AE-B4C6-C98DA3205C09}" type="datetimeFigureOut">
              <a:rPr lang="en-US" smtClean="0"/>
              <a:pPr/>
              <a:t>21-Mar-20</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B6F15528-21DE-4FAA-801E-634DDDAF4B2B}" type="slidenum">
              <a:rPr lang="en-US" smtClean="0"/>
              <a:pPr/>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757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1D8BD707-D9CF-40AE-B4C6-C98DA3205C09}" type="datetimeFigureOut">
              <a:rPr lang="en-US" smtClean="0"/>
              <a:pPr/>
              <a:t>21-Mar-20</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6F15528-21DE-4FAA-801E-634DDDAF4B2B}"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295178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91200" y="5867400"/>
            <a:ext cx="3352800" cy="1752600"/>
          </a:xfrm>
        </p:spPr>
        <p:txBody>
          <a:bodyPr/>
          <a:lstStyle/>
          <a:p>
            <a:endParaRPr lang="en-US" dirty="0"/>
          </a:p>
        </p:txBody>
      </p:sp>
      <p:sp>
        <p:nvSpPr>
          <p:cNvPr id="4" name="Rectangle 3"/>
          <p:cNvSpPr/>
          <p:nvPr/>
        </p:nvSpPr>
        <p:spPr>
          <a:xfrm>
            <a:off x="533400" y="1600200"/>
            <a:ext cx="8077200" cy="1938992"/>
          </a:xfrm>
          <a:prstGeom prst="rect">
            <a:avLst/>
          </a:prstGeom>
          <a:noFill/>
        </p:spPr>
        <p:txBody>
          <a:bodyPr wrap="square" lIns="91440" tIns="45720" rIns="91440" bIns="45720">
            <a:spAutoFit/>
          </a:bodyPr>
          <a:lstStyle/>
          <a:p>
            <a:pPr algn="ctr"/>
            <a:r>
              <a:rPr lang="en-US" sz="6000" b="1" i="1" u="sng" cap="none" spc="0" dirty="0">
                <a:ln w="10541" cmpd="sng">
                  <a:solidFill>
                    <a:schemeClr val="accent1">
                      <a:shade val="88000"/>
                      <a:satMod val="110000"/>
                    </a:schemeClr>
                  </a:solidFill>
                  <a:prstDash val="solid"/>
                </a:ln>
                <a:solidFill>
                  <a:schemeClr val="accent4"/>
                </a:solidFill>
                <a:effectLst>
                  <a:outerShdw blurRad="38100" dist="38100" dir="2700000" algn="tl">
                    <a:srgbClr val="000000">
                      <a:alpha val="43137"/>
                    </a:srgbClr>
                  </a:outerShdw>
                </a:effectLst>
              </a:rPr>
              <a:t>Information Technology</a:t>
            </a:r>
          </a:p>
          <a:p>
            <a:pPr algn="ctr"/>
            <a:r>
              <a:rPr lang="en-US" sz="6000" b="1" dirty="0">
                <a:ln w="10541" cmpd="sng">
                  <a:solidFill>
                    <a:schemeClr val="accent1">
                      <a:shade val="88000"/>
                      <a:satMod val="110000"/>
                    </a:schemeClr>
                  </a:solidFill>
                  <a:prstDash val="solid"/>
                </a:ln>
                <a:solidFill>
                  <a:schemeClr val="accent4"/>
                </a:solidFill>
                <a:effectLst>
                  <a:outerShdw blurRad="38100" dist="38100" dir="2700000" algn="tl">
                    <a:srgbClr val="000000">
                      <a:alpha val="43137"/>
                    </a:srgbClr>
                  </a:outerShdw>
                </a:effectLst>
              </a:rPr>
              <a:t>(IT)</a:t>
            </a:r>
            <a:endParaRPr lang="en-US" sz="6000" b="1" cap="none" spc="0" dirty="0">
              <a:ln w="10541" cmpd="sng">
                <a:solidFill>
                  <a:schemeClr val="accent1">
                    <a:shade val="88000"/>
                    <a:satMod val="110000"/>
                  </a:schemeClr>
                </a:solidFill>
                <a:prstDash val="solid"/>
              </a:ln>
              <a:solidFill>
                <a:schemeClr val="accent4"/>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flipH="1">
            <a:off x="228600" y="5905500"/>
            <a:ext cx="952500" cy="952500"/>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836815"/>
          </a:xfrm>
        </p:spPr>
        <p:txBody>
          <a:bodyPr/>
          <a:lstStyle/>
          <a:p>
            <a:r>
              <a:rPr lang="en-US" b="1" cap="none" spc="0" dirty="0">
                <a:ln w="22225">
                  <a:solidFill>
                    <a:schemeClr val="accent2"/>
                  </a:solidFill>
                  <a:prstDash val="solid"/>
                </a:ln>
                <a:solidFill>
                  <a:schemeClr val="accent2">
                    <a:lumMod val="40000"/>
                    <a:lumOff val="60000"/>
                  </a:schemeClr>
                </a:solidFill>
              </a:rPr>
              <a:t>Disadvantages</a:t>
            </a:r>
          </a:p>
        </p:txBody>
      </p:sp>
      <p:sp>
        <p:nvSpPr>
          <p:cNvPr id="3" name="Content Placeholder 2"/>
          <p:cNvSpPr>
            <a:spLocks noGrp="1"/>
          </p:cNvSpPr>
          <p:nvPr>
            <p:ph idx="1"/>
          </p:nvPr>
        </p:nvSpPr>
        <p:spPr>
          <a:xfrm>
            <a:off x="938758" y="1219200"/>
            <a:ext cx="7633742" cy="5334000"/>
          </a:xfrm>
        </p:spPr>
        <p:txBody>
          <a:bodyPr>
            <a:normAutofit lnSpcReduction="10000"/>
          </a:bodyPr>
          <a:lstStyle/>
          <a:p>
            <a:r>
              <a:rPr lang="en-US" dirty="0"/>
              <a:t>Although information technology continuously works on making things more secure, there is still a great lack of privacy. Cell phones have been known to be intercepted, and email addresses can be hacked.</a:t>
            </a:r>
          </a:p>
          <a:p>
            <a:r>
              <a:rPr lang="en-US" dirty="0"/>
              <a:t>It is also believed that along with opening a great communication window, information technology has begun to create a dominant culture. Many believe that the United States holds the most influence over how teenagers all over the world now act, dress, and behave simply because of what they can access online. English has slowly become the primary mode of communication for business and other communication areas.</a:t>
            </a:r>
          </a:p>
          <a:p>
            <a:r>
              <a:rPr lang="en-US" dirty="0"/>
              <a:t>Many people also credit information technology with a lack of job security. As new technology is released and jobs require more and more training, it’s important for employees to stay in a learning mode in order to keep their job. Changes in technology make it difficult for older employees to adapt as quickly as their younger peers.</a:t>
            </a:r>
          </a:p>
        </p:txBody>
      </p:sp>
      <p:pic>
        <p:nvPicPr>
          <p:cNvPr id="4" name="Picture 3"/>
          <p:cNvPicPr>
            <a:picLocks noChangeAspect="1"/>
          </p:cNvPicPr>
          <p:nvPr/>
        </p:nvPicPr>
        <p:blipFill>
          <a:blip r:embed="rId2"/>
          <a:stretch>
            <a:fillRect/>
          </a:stretch>
        </p:blipFill>
        <p:spPr>
          <a:xfrm>
            <a:off x="5943600" y="23870"/>
            <a:ext cx="1195330" cy="1195330"/>
          </a:xfrm>
          <a:prstGeom prst="rect">
            <a:avLst/>
          </a:prstGeom>
        </p:spPr>
      </p:pic>
    </p:spTree>
    <p:extLst>
      <p:ext uri="{BB962C8B-B14F-4D97-AF65-F5344CB8AC3E}">
        <p14:creationId xmlns:p14="http://schemas.microsoft.com/office/powerpoint/2010/main" val="82078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spc="0" dirty="0">
                <a:ln w="22225">
                  <a:solidFill>
                    <a:schemeClr val="accent2"/>
                  </a:solidFill>
                  <a:prstDash val="solid"/>
                </a:ln>
                <a:solidFill>
                  <a:schemeClr val="accent2">
                    <a:lumMod val="40000"/>
                    <a:lumOff val="60000"/>
                  </a:schemeClr>
                </a:solidFill>
              </a:rPr>
              <a:t>Some random facts, </a:t>
            </a:r>
            <a:br>
              <a:rPr lang="en-US" b="1" cap="none" spc="0" dirty="0">
                <a:ln w="22225">
                  <a:solidFill>
                    <a:schemeClr val="accent2"/>
                  </a:solidFill>
                  <a:prstDash val="solid"/>
                </a:ln>
                <a:solidFill>
                  <a:schemeClr val="accent2">
                    <a:lumMod val="40000"/>
                    <a:lumOff val="60000"/>
                  </a:schemeClr>
                </a:solidFill>
              </a:rPr>
            </a:br>
            <a:r>
              <a:rPr lang="en-US" b="1" cap="none" spc="0" dirty="0">
                <a:ln w="22225">
                  <a:solidFill>
                    <a:schemeClr val="accent2"/>
                  </a:solidFill>
                  <a:prstDash val="solid"/>
                </a:ln>
                <a:solidFill>
                  <a:schemeClr val="accent2">
                    <a:lumMod val="40000"/>
                    <a:lumOff val="60000"/>
                  </a:schemeClr>
                </a:solidFill>
              </a:rPr>
              <a:t>found online</a:t>
            </a:r>
          </a:p>
        </p:txBody>
      </p:sp>
      <p:sp>
        <p:nvSpPr>
          <p:cNvPr id="3" name="Content Placeholder 2"/>
          <p:cNvSpPr>
            <a:spLocks noGrp="1"/>
          </p:cNvSpPr>
          <p:nvPr>
            <p:ph idx="1"/>
          </p:nvPr>
        </p:nvSpPr>
        <p:spPr>
          <a:xfrm>
            <a:off x="938758" y="1874518"/>
            <a:ext cx="7633742" cy="4602482"/>
          </a:xfrm>
        </p:spPr>
        <p:txBody>
          <a:bodyPr/>
          <a:lstStyle/>
          <a:p>
            <a:pPr marL="457200" indent="-457200">
              <a:buFont typeface="+mj-lt"/>
              <a:buAutoNum type="arabicPeriod"/>
            </a:pPr>
            <a:r>
              <a:rPr lang="en-US" dirty="0"/>
              <a:t>Your fingers travel more than 12 miles on an average working day by typing.</a:t>
            </a:r>
          </a:p>
          <a:p>
            <a:pPr marL="457200" indent="-457200">
              <a:buFont typeface="+mj-lt"/>
              <a:buAutoNum type="arabicPeriod"/>
            </a:pPr>
            <a:r>
              <a:rPr lang="en-US" dirty="0"/>
              <a:t>Email is quite older than the World Wide Web.</a:t>
            </a:r>
          </a:p>
          <a:p>
            <a:pPr marL="457200" indent="-457200">
              <a:buFont typeface="+mj-lt"/>
              <a:buAutoNum type="arabicPeriod"/>
            </a:pPr>
            <a:r>
              <a:rPr lang="en-US" dirty="0"/>
              <a:t>The very first banner ad was used in the seemingly close, yet insanely far 1994.</a:t>
            </a:r>
          </a:p>
          <a:p>
            <a:pPr marL="457200" indent="-457200">
              <a:buFont typeface="+mj-lt"/>
              <a:buAutoNum type="arabicPeriod"/>
            </a:pPr>
            <a:r>
              <a:rPr lang="en-US" dirty="0"/>
              <a:t>One out of every eight marriages in the US was held by couples who’ve met online.</a:t>
            </a:r>
          </a:p>
          <a:p>
            <a:pPr marL="457200" indent="-457200">
              <a:buFont typeface="+mj-lt"/>
              <a:buAutoNum type="arabicPeriod"/>
            </a:pPr>
            <a:endParaRPr lang="en-US" dirty="0"/>
          </a:p>
        </p:txBody>
      </p:sp>
      <p:pic>
        <p:nvPicPr>
          <p:cNvPr id="4" name="Picture 3"/>
          <p:cNvPicPr>
            <a:picLocks noChangeAspect="1"/>
          </p:cNvPicPr>
          <p:nvPr/>
        </p:nvPicPr>
        <p:blipFill>
          <a:blip r:embed="rId2"/>
          <a:stretch>
            <a:fillRect/>
          </a:stretch>
        </p:blipFill>
        <p:spPr>
          <a:xfrm>
            <a:off x="1828800" y="4524995"/>
            <a:ext cx="5791200" cy="2316480"/>
          </a:xfrm>
          <a:prstGeom prst="rect">
            <a:avLst/>
          </a:prstGeom>
        </p:spPr>
      </p:pic>
      <p:pic>
        <p:nvPicPr>
          <p:cNvPr id="5" name="Picture 4"/>
          <p:cNvPicPr>
            <a:picLocks noChangeAspect="1"/>
          </p:cNvPicPr>
          <p:nvPr/>
        </p:nvPicPr>
        <p:blipFill>
          <a:blip r:embed="rId3"/>
          <a:stretch>
            <a:fillRect/>
          </a:stretch>
        </p:blipFill>
        <p:spPr>
          <a:xfrm>
            <a:off x="7239000" y="367673"/>
            <a:ext cx="1481138" cy="1481138"/>
          </a:xfrm>
          <a:prstGeom prst="rect">
            <a:avLst/>
          </a:prstGeom>
        </p:spPr>
      </p:pic>
    </p:spTree>
    <p:extLst>
      <p:ext uri="{BB962C8B-B14F-4D97-AF65-F5344CB8AC3E}">
        <p14:creationId xmlns:p14="http://schemas.microsoft.com/office/powerpoint/2010/main" val="5556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4"/>
            <a:ext cx="7633742" cy="5713615"/>
          </a:xfrm>
        </p:spPr>
        <p:txBody>
          <a:bodyPr/>
          <a:lstStyle/>
          <a:p>
            <a:r>
              <a:rPr lang="en-US" b="1" cap="none" spc="0" dirty="0">
                <a:ln w="22225">
                  <a:solidFill>
                    <a:schemeClr val="accent2"/>
                  </a:solidFill>
                  <a:prstDash val="solid"/>
                </a:ln>
                <a:solidFill>
                  <a:schemeClr val="accent2">
                    <a:lumMod val="40000"/>
                    <a:lumOff val="60000"/>
                  </a:schemeClr>
                </a:solidFill>
              </a:rPr>
              <a:t> </a:t>
            </a:r>
            <a:endParaRPr lang="en-US" dirty="0"/>
          </a:p>
        </p:txBody>
      </p:sp>
      <p:pic>
        <p:nvPicPr>
          <p:cNvPr id="4" name="Picture 3"/>
          <p:cNvPicPr>
            <a:picLocks noChangeAspect="1"/>
          </p:cNvPicPr>
          <p:nvPr/>
        </p:nvPicPr>
        <p:blipFill>
          <a:blip r:embed="rId2"/>
          <a:stretch>
            <a:fillRect/>
          </a:stretch>
        </p:blipFill>
        <p:spPr>
          <a:xfrm>
            <a:off x="35123" y="4744740"/>
            <a:ext cx="9108877" cy="2113260"/>
          </a:xfrm>
          <a:prstGeom prst="rect">
            <a:avLst/>
          </a:prstGeom>
        </p:spPr>
      </p:pic>
      <p:sp>
        <p:nvSpPr>
          <p:cNvPr id="5" name="TextBox 4"/>
          <p:cNvSpPr txBox="1"/>
          <p:nvPr/>
        </p:nvSpPr>
        <p:spPr>
          <a:xfrm>
            <a:off x="1212329" y="670736"/>
            <a:ext cx="7086600" cy="3785652"/>
          </a:xfrm>
          <a:prstGeom prst="rect">
            <a:avLst/>
          </a:prstGeom>
          <a:noFill/>
        </p:spPr>
        <p:txBody>
          <a:bodyPr wrap="square" rtlCol="0">
            <a:spAutoFit/>
          </a:bodyPr>
          <a:lstStyle/>
          <a:p>
            <a:r>
              <a:rPr lang="en-US" sz="6000" b="1" dirty="0">
                <a:ln w="22225">
                  <a:solidFill>
                    <a:schemeClr val="accent2"/>
                  </a:solidFill>
                  <a:prstDash val="solid"/>
                </a:ln>
                <a:solidFill>
                  <a:schemeClr val="accent2">
                    <a:lumMod val="40000"/>
                    <a:lumOff val="60000"/>
                  </a:schemeClr>
                </a:solidFill>
              </a:rPr>
              <a:t>The science of today, is the technology of tomorrow. </a:t>
            </a:r>
          </a:p>
        </p:txBody>
      </p:sp>
      <p:pic>
        <p:nvPicPr>
          <p:cNvPr id="6" name="Picture 5"/>
          <p:cNvPicPr>
            <a:picLocks noChangeAspect="1"/>
          </p:cNvPicPr>
          <p:nvPr/>
        </p:nvPicPr>
        <p:blipFill>
          <a:blip r:embed="rId3"/>
          <a:stretch>
            <a:fillRect/>
          </a:stretch>
        </p:blipFill>
        <p:spPr>
          <a:xfrm>
            <a:off x="6477000" y="2306340"/>
            <a:ext cx="2438400" cy="2438400"/>
          </a:xfrm>
          <a:prstGeom prst="rect">
            <a:avLst/>
          </a:prstGeom>
        </p:spPr>
      </p:pic>
    </p:spTree>
    <p:extLst>
      <p:ext uri="{BB962C8B-B14F-4D97-AF65-F5344CB8AC3E}">
        <p14:creationId xmlns:p14="http://schemas.microsoft.com/office/powerpoint/2010/main" val="122681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61137" y="351171"/>
            <a:ext cx="3389772" cy="2403348"/>
          </a:xfrm>
          <a:prstGeom prst="rect">
            <a:avLst/>
          </a:prstGeom>
        </p:spPr>
      </p:pic>
      <p:sp>
        <p:nvSpPr>
          <p:cNvPr id="2" name="Title 1"/>
          <p:cNvSpPr>
            <a:spLocks noGrp="1"/>
          </p:cNvSpPr>
          <p:nvPr>
            <p:ph type="title"/>
          </p:nvPr>
        </p:nvSpPr>
        <p:spPr/>
        <p:txBody>
          <a:bodyPr/>
          <a:lstStyle/>
          <a:p>
            <a:r>
              <a:rPr lang="sr-Latn-CS" b="1" u="sng" dirty="0">
                <a:solidFill>
                  <a:srgbClr val="00B0F0"/>
                </a:solidFill>
              </a:rPr>
              <a:t>What is IT?</a:t>
            </a:r>
            <a:endParaRPr lang="en-US" b="1" u="sng" dirty="0">
              <a:solidFill>
                <a:srgbClr val="00B0F0"/>
              </a:solidFill>
            </a:endParaRPr>
          </a:p>
        </p:txBody>
      </p:sp>
      <p:sp>
        <p:nvSpPr>
          <p:cNvPr id="3" name="Content Placeholder 2"/>
          <p:cNvSpPr>
            <a:spLocks noGrp="1"/>
          </p:cNvSpPr>
          <p:nvPr>
            <p:ph idx="1"/>
          </p:nvPr>
        </p:nvSpPr>
        <p:spPr>
          <a:xfrm>
            <a:off x="685800" y="1447800"/>
            <a:ext cx="8458200" cy="5638800"/>
          </a:xfrm>
        </p:spPr>
        <p:txBody>
          <a:bodyPr>
            <a:noAutofit/>
          </a:bodyPr>
          <a:lstStyle/>
          <a:p>
            <a:r>
              <a:rPr lang="en-US" sz="2800" dirty="0">
                <a:solidFill>
                  <a:srgbClr val="00B0F0"/>
                </a:solidFill>
              </a:rPr>
              <a:t>IT is the application of computers to store</a:t>
            </a:r>
            <a:r>
              <a:rPr lang="en-US" sz="2800">
                <a:solidFill>
                  <a:srgbClr val="00B0F0"/>
                </a:solidFill>
              </a:rPr>
              <a:t>, retrieve</a:t>
            </a:r>
            <a:r>
              <a:rPr lang="en-US" sz="2800" dirty="0">
                <a:solidFill>
                  <a:srgbClr val="00B0F0"/>
                </a:solidFill>
              </a:rPr>
              <a:t>, transmit and manipulate data ,or information.</a:t>
            </a:r>
          </a:p>
          <a:p>
            <a:r>
              <a:rPr lang="en-US" sz="2800" dirty="0">
                <a:solidFill>
                  <a:srgbClr val="00B0F0"/>
                </a:solidFill>
              </a:rPr>
              <a:t>IT is considered to be a subset of information and communications technology.</a:t>
            </a:r>
          </a:p>
          <a:p>
            <a:r>
              <a:rPr lang="en-US" sz="2800" dirty="0">
                <a:solidFill>
                  <a:srgbClr val="00B0F0"/>
                </a:solidFill>
              </a:rPr>
              <a:t>As defined by Information Technology Association of America (ITAA) “IT” is the study, design, development, implementation, support or management of computer based information system particularly software’s applications and computer Hardware</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80">
                                          <p:stCondLst>
                                            <p:cond delay="0"/>
                                          </p:stCondLst>
                                        </p:cTn>
                                        <p:tgtEl>
                                          <p:spTgt spid="3">
                                            <p:txEl>
                                              <p:pRg st="0" end="0"/>
                                            </p:txEl>
                                          </p:spTgt>
                                        </p:tgtEl>
                                      </p:cBhvr>
                                    </p:animEffect>
                                    <p:anim calcmode="lin" valueType="num">
                                      <p:cBhvr>
                                        <p:cTn id="1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0" end="0"/>
                                            </p:txEl>
                                          </p:spTgt>
                                        </p:tgtEl>
                                      </p:cBhvr>
                                      <p:to x="100000" y="60000"/>
                                    </p:animScale>
                                    <p:animScale>
                                      <p:cBhvr>
                                        <p:cTn id="24" dur="166" decel="50000">
                                          <p:stCondLst>
                                            <p:cond delay="676"/>
                                          </p:stCondLst>
                                        </p:cTn>
                                        <p:tgtEl>
                                          <p:spTgt spid="3">
                                            <p:txEl>
                                              <p:pRg st="0" end="0"/>
                                            </p:txEl>
                                          </p:spTgt>
                                        </p:tgtEl>
                                      </p:cBhvr>
                                      <p:to x="100000" y="100000"/>
                                    </p:animScale>
                                    <p:animScale>
                                      <p:cBhvr>
                                        <p:cTn id="25" dur="26">
                                          <p:stCondLst>
                                            <p:cond delay="1312"/>
                                          </p:stCondLst>
                                        </p:cTn>
                                        <p:tgtEl>
                                          <p:spTgt spid="3">
                                            <p:txEl>
                                              <p:pRg st="0" end="0"/>
                                            </p:txEl>
                                          </p:spTgt>
                                        </p:tgtEl>
                                      </p:cBhvr>
                                      <p:to x="100000" y="80000"/>
                                    </p:animScale>
                                    <p:animScale>
                                      <p:cBhvr>
                                        <p:cTn id="26" dur="166" decel="50000">
                                          <p:stCondLst>
                                            <p:cond delay="1338"/>
                                          </p:stCondLst>
                                        </p:cTn>
                                        <p:tgtEl>
                                          <p:spTgt spid="3">
                                            <p:txEl>
                                              <p:pRg st="0" end="0"/>
                                            </p:txEl>
                                          </p:spTgt>
                                        </p:tgtEl>
                                      </p:cBhvr>
                                      <p:to x="100000" y="100000"/>
                                    </p:animScale>
                                    <p:animScale>
                                      <p:cBhvr>
                                        <p:cTn id="27" dur="26">
                                          <p:stCondLst>
                                            <p:cond delay="1642"/>
                                          </p:stCondLst>
                                        </p:cTn>
                                        <p:tgtEl>
                                          <p:spTgt spid="3">
                                            <p:txEl>
                                              <p:pRg st="0" end="0"/>
                                            </p:txEl>
                                          </p:spTgt>
                                        </p:tgtEl>
                                      </p:cBhvr>
                                      <p:to x="100000" y="90000"/>
                                    </p:animScale>
                                    <p:animScale>
                                      <p:cBhvr>
                                        <p:cTn id="28" dur="166" decel="50000">
                                          <p:stCondLst>
                                            <p:cond delay="1668"/>
                                          </p:stCondLst>
                                        </p:cTn>
                                        <p:tgtEl>
                                          <p:spTgt spid="3">
                                            <p:txEl>
                                              <p:pRg st="0" end="0"/>
                                            </p:txEl>
                                          </p:spTgt>
                                        </p:tgtEl>
                                      </p:cBhvr>
                                      <p:to x="100000" y="100000"/>
                                    </p:animScale>
                                    <p:animScale>
                                      <p:cBhvr>
                                        <p:cTn id="29" dur="26">
                                          <p:stCondLst>
                                            <p:cond delay="1808"/>
                                          </p:stCondLst>
                                        </p:cTn>
                                        <p:tgtEl>
                                          <p:spTgt spid="3">
                                            <p:txEl>
                                              <p:pRg st="0" end="0"/>
                                            </p:txEl>
                                          </p:spTgt>
                                        </p:tgtEl>
                                      </p:cBhvr>
                                      <p:to x="100000" y="95000"/>
                                    </p:animScale>
                                    <p:animScale>
                                      <p:cBhvr>
                                        <p:cTn id="30" dur="166" decel="50000">
                                          <p:stCondLst>
                                            <p:cond delay="1834"/>
                                          </p:stCondLst>
                                        </p:cTn>
                                        <p:tgtEl>
                                          <p:spTgt spid="3">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down)">
                                      <p:cBhvr>
                                        <p:cTn id="35" dur="580">
                                          <p:stCondLst>
                                            <p:cond delay="0"/>
                                          </p:stCondLst>
                                        </p:cTn>
                                        <p:tgtEl>
                                          <p:spTgt spid="3">
                                            <p:txEl>
                                              <p:pRg st="1" end="1"/>
                                            </p:txEl>
                                          </p:spTgt>
                                        </p:tgtEl>
                                      </p:cBhvr>
                                    </p:animEffect>
                                    <p:anim calcmode="lin" valueType="num">
                                      <p:cBhvr>
                                        <p:cTn id="3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1" end="1"/>
                                            </p:txEl>
                                          </p:spTgt>
                                        </p:tgtEl>
                                      </p:cBhvr>
                                      <p:to x="100000" y="60000"/>
                                    </p:animScale>
                                    <p:animScale>
                                      <p:cBhvr>
                                        <p:cTn id="42" dur="166" decel="50000">
                                          <p:stCondLst>
                                            <p:cond delay="676"/>
                                          </p:stCondLst>
                                        </p:cTn>
                                        <p:tgtEl>
                                          <p:spTgt spid="3">
                                            <p:txEl>
                                              <p:pRg st="1" end="1"/>
                                            </p:txEl>
                                          </p:spTgt>
                                        </p:tgtEl>
                                      </p:cBhvr>
                                      <p:to x="100000" y="100000"/>
                                    </p:animScale>
                                    <p:animScale>
                                      <p:cBhvr>
                                        <p:cTn id="43" dur="26">
                                          <p:stCondLst>
                                            <p:cond delay="1312"/>
                                          </p:stCondLst>
                                        </p:cTn>
                                        <p:tgtEl>
                                          <p:spTgt spid="3">
                                            <p:txEl>
                                              <p:pRg st="1" end="1"/>
                                            </p:txEl>
                                          </p:spTgt>
                                        </p:tgtEl>
                                      </p:cBhvr>
                                      <p:to x="100000" y="80000"/>
                                    </p:animScale>
                                    <p:animScale>
                                      <p:cBhvr>
                                        <p:cTn id="44" dur="166" decel="50000">
                                          <p:stCondLst>
                                            <p:cond delay="1338"/>
                                          </p:stCondLst>
                                        </p:cTn>
                                        <p:tgtEl>
                                          <p:spTgt spid="3">
                                            <p:txEl>
                                              <p:pRg st="1" end="1"/>
                                            </p:txEl>
                                          </p:spTgt>
                                        </p:tgtEl>
                                      </p:cBhvr>
                                      <p:to x="100000" y="100000"/>
                                    </p:animScale>
                                    <p:animScale>
                                      <p:cBhvr>
                                        <p:cTn id="45" dur="26">
                                          <p:stCondLst>
                                            <p:cond delay="1642"/>
                                          </p:stCondLst>
                                        </p:cTn>
                                        <p:tgtEl>
                                          <p:spTgt spid="3">
                                            <p:txEl>
                                              <p:pRg st="1" end="1"/>
                                            </p:txEl>
                                          </p:spTgt>
                                        </p:tgtEl>
                                      </p:cBhvr>
                                      <p:to x="100000" y="90000"/>
                                    </p:animScale>
                                    <p:animScale>
                                      <p:cBhvr>
                                        <p:cTn id="46" dur="166" decel="50000">
                                          <p:stCondLst>
                                            <p:cond delay="1668"/>
                                          </p:stCondLst>
                                        </p:cTn>
                                        <p:tgtEl>
                                          <p:spTgt spid="3">
                                            <p:txEl>
                                              <p:pRg st="1" end="1"/>
                                            </p:txEl>
                                          </p:spTgt>
                                        </p:tgtEl>
                                      </p:cBhvr>
                                      <p:to x="100000" y="100000"/>
                                    </p:animScale>
                                    <p:animScale>
                                      <p:cBhvr>
                                        <p:cTn id="47" dur="26">
                                          <p:stCondLst>
                                            <p:cond delay="1808"/>
                                          </p:stCondLst>
                                        </p:cTn>
                                        <p:tgtEl>
                                          <p:spTgt spid="3">
                                            <p:txEl>
                                              <p:pRg st="1" end="1"/>
                                            </p:txEl>
                                          </p:spTgt>
                                        </p:tgtEl>
                                      </p:cBhvr>
                                      <p:to x="100000" y="95000"/>
                                    </p:animScale>
                                    <p:animScale>
                                      <p:cBhvr>
                                        <p:cTn id="48" dur="166" decel="50000">
                                          <p:stCondLst>
                                            <p:cond delay="1834"/>
                                          </p:stCondLst>
                                        </p:cTn>
                                        <p:tgtEl>
                                          <p:spTgt spid="3">
                                            <p:txEl>
                                              <p:pRg st="1" end="1"/>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wipe(down)">
                                      <p:cBhvr>
                                        <p:cTn id="53" dur="580">
                                          <p:stCondLst>
                                            <p:cond delay="0"/>
                                          </p:stCondLst>
                                        </p:cTn>
                                        <p:tgtEl>
                                          <p:spTgt spid="3">
                                            <p:txEl>
                                              <p:pRg st="2" end="2"/>
                                            </p:txEl>
                                          </p:spTgt>
                                        </p:tgtEl>
                                      </p:cBhvr>
                                    </p:animEffect>
                                    <p:anim calcmode="lin" valueType="num">
                                      <p:cBhvr>
                                        <p:cTn id="5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2" end="2"/>
                                            </p:txEl>
                                          </p:spTgt>
                                        </p:tgtEl>
                                      </p:cBhvr>
                                      <p:to x="100000" y="60000"/>
                                    </p:animScale>
                                    <p:animScale>
                                      <p:cBhvr>
                                        <p:cTn id="60" dur="166" decel="50000">
                                          <p:stCondLst>
                                            <p:cond delay="676"/>
                                          </p:stCondLst>
                                        </p:cTn>
                                        <p:tgtEl>
                                          <p:spTgt spid="3">
                                            <p:txEl>
                                              <p:pRg st="2" end="2"/>
                                            </p:txEl>
                                          </p:spTgt>
                                        </p:tgtEl>
                                      </p:cBhvr>
                                      <p:to x="100000" y="100000"/>
                                    </p:animScale>
                                    <p:animScale>
                                      <p:cBhvr>
                                        <p:cTn id="61" dur="26">
                                          <p:stCondLst>
                                            <p:cond delay="1312"/>
                                          </p:stCondLst>
                                        </p:cTn>
                                        <p:tgtEl>
                                          <p:spTgt spid="3">
                                            <p:txEl>
                                              <p:pRg st="2" end="2"/>
                                            </p:txEl>
                                          </p:spTgt>
                                        </p:tgtEl>
                                      </p:cBhvr>
                                      <p:to x="100000" y="80000"/>
                                    </p:animScale>
                                    <p:animScale>
                                      <p:cBhvr>
                                        <p:cTn id="62" dur="166" decel="50000">
                                          <p:stCondLst>
                                            <p:cond delay="1338"/>
                                          </p:stCondLst>
                                        </p:cTn>
                                        <p:tgtEl>
                                          <p:spTgt spid="3">
                                            <p:txEl>
                                              <p:pRg st="2" end="2"/>
                                            </p:txEl>
                                          </p:spTgt>
                                        </p:tgtEl>
                                      </p:cBhvr>
                                      <p:to x="100000" y="100000"/>
                                    </p:animScale>
                                    <p:animScale>
                                      <p:cBhvr>
                                        <p:cTn id="63" dur="26">
                                          <p:stCondLst>
                                            <p:cond delay="1642"/>
                                          </p:stCondLst>
                                        </p:cTn>
                                        <p:tgtEl>
                                          <p:spTgt spid="3">
                                            <p:txEl>
                                              <p:pRg st="2" end="2"/>
                                            </p:txEl>
                                          </p:spTgt>
                                        </p:tgtEl>
                                      </p:cBhvr>
                                      <p:to x="100000" y="90000"/>
                                    </p:animScale>
                                    <p:animScale>
                                      <p:cBhvr>
                                        <p:cTn id="64" dur="166" decel="50000">
                                          <p:stCondLst>
                                            <p:cond delay="1668"/>
                                          </p:stCondLst>
                                        </p:cTn>
                                        <p:tgtEl>
                                          <p:spTgt spid="3">
                                            <p:txEl>
                                              <p:pRg st="2" end="2"/>
                                            </p:txEl>
                                          </p:spTgt>
                                        </p:tgtEl>
                                      </p:cBhvr>
                                      <p:to x="100000" y="100000"/>
                                    </p:animScale>
                                    <p:animScale>
                                      <p:cBhvr>
                                        <p:cTn id="65" dur="26">
                                          <p:stCondLst>
                                            <p:cond delay="1808"/>
                                          </p:stCondLst>
                                        </p:cTn>
                                        <p:tgtEl>
                                          <p:spTgt spid="3">
                                            <p:txEl>
                                              <p:pRg st="2" end="2"/>
                                            </p:txEl>
                                          </p:spTgt>
                                        </p:tgtEl>
                                      </p:cBhvr>
                                      <p:to x="100000" y="95000"/>
                                    </p:animScale>
                                    <p:animScale>
                                      <p:cBhvr>
                                        <p:cTn id="6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8229600" cy="1143000"/>
          </a:xfrm>
        </p:spPr>
        <p:txBody>
          <a:bodyPr/>
          <a:lstStyle/>
          <a:p>
            <a:r>
              <a:rPr lang="en-US" b="1" u="sng" dirty="0">
                <a:solidFill>
                  <a:srgbClr val="00B0F0"/>
                </a:solidFill>
              </a:rPr>
              <a:t>History of IT</a:t>
            </a:r>
          </a:p>
        </p:txBody>
      </p:sp>
      <p:sp>
        <p:nvSpPr>
          <p:cNvPr id="3" name="Content Placeholder 2"/>
          <p:cNvSpPr>
            <a:spLocks noGrp="1"/>
          </p:cNvSpPr>
          <p:nvPr>
            <p:ph idx="1"/>
          </p:nvPr>
        </p:nvSpPr>
        <p:spPr>
          <a:xfrm>
            <a:off x="762000" y="1905000"/>
            <a:ext cx="8229600" cy="5562600"/>
          </a:xfrm>
        </p:spPr>
        <p:txBody>
          <a:bodyPr>
            <a:normAutofit/>
          </a:bodyPr>
          <a:lstStyle/>
          <a:p>
            <a:r>
              <a:rPr lang="en-US" sz="3000" dirty="0">
                <a:solidFill>
                  <a:srgbClr val="00B0F0"/>
                </a:solidFill>
              </a:rPr>
              <a:t> </a:t>
            </a:r>
            <a:r>
              <a:rPr lang="en-US" sz="2800" dirty="0">
                <a:solidFill>
                  <a:srgbClr val="00B0F0"/>
                </a:solidFill>
              </a:rPr>
              <a:t>There are 4 main ages that divide up the history of information technology. </a:t>
            </a:r>
          </a:p>
          <a:p>
            <a:r>
              <a:rPr lang="en-US" sz="2800" dirty="0">
                <a:solidFill>
                  <a:srgbClr val="00B0F0"/>
                </a:solidFill>
              </a:rPr>
              <a:t>Only the latest age (electronic) and some of the electromechanical age really affects us today.</a:t>
            </a:r>
          </a:p>
          <a:p>
            <a:r>
              <a:rPr lang="en-US" sz="2800" dirty="0">
                <a:solidFill>
                  <a:srgbClr val="00B0F0"/>
                </a:solidFill>
              </a:rPr>
              <a:t>Those ages are:</a:t>
            </a:r>
          </a:p>
          <a:p>
            <a:pPr marL="514350" indent="-514350">
              <a:buFont typeface="+mj-lt"/>
              <a:buAutoNum type="arabicPeriod"/>
            </a:pPr>
            <a:r>
              <a:rPr lang="en-US" sz="2800" dirty="0" err="1">
                <a:solidFill>
                  <a:srgbClr val="00B0F0"/>
                </a:solidFill>
              </a:rPr>
              <a:t>Premechanical</a:t>
            </a:r>
            <a:r>
              <a:rPr lang="en-US" sz="2800" dirty="0">
                <a:solidFill>
                  <a:srgbClr val="00B0F0"/>
                </a:solidFill>
              </a:rPr>
              <a:t> (between 3000 B.C. and 1450 A.D.)</a:t>
            </a:r>
          </a:p>
          <a:p>
            <a:pPr marL="514350" indent="-514350">
              <a:buFont typeface="+mj-lt"/>
              <a:buAutoNum type="arabicPeriod"/>
            </a:pPr>
            <a:r>
              <a:rPr lang="en-US" sz="2800" dirty="0">
                <a:solidFill>
                  <a:srgbClr val="00B0F0"/>
                </a:solidFill>
              </a:rPr>
              <a:t>Mechanical(between 1450 and 1840)</a:t>
            </a:r>
          </a:p>
          <a:p>
            <a:pPr marL="514350" indent="-514350">
              <a:buFont typeface="+mj-lt"/>
              <a:buAutoNum type="arabicPeriod"/>
            </a:pPr>
            <a:r>
              <a:rPr lang="en-US" sz="2800" dirty="0" err="1">
                <a:solidFill>
                  <a:srgbClr val="00B0F0"/>
                </a:solidFill>
              </a:rPr>
              <a:t>Elektromechanical</a:t>
            </a:r>
            <a:r>
              <a:rPr lang="en-US" sz="2800" dirty="0">
                <a:solidFill>
                  <a:srgbClr val="00B0F0"/>
                </a:solidFill>
              </a:rPr>
              <a:t> ( between 1840 and 1940)</a:t>
            </a:r>
          </a:p>
          <a:p>
            <a:pPr marL="514350" indent="-514350">
              <a:buFont typeface="+mj-lt"/>
              <a:buAutoNum type="arabicPeriod"/>
            </a:pPr>
            <a:r>
              <a:rPr lang="en-US" sz="2800" dirty="0" err="1">
                <a:solidFill>
                  <a:srgbClr val="00B0F0"/>
                </a:solidFill>
              </a:rPr>
              <a:t>Elektronic</a:t>
            </a:r>
            <a:r>
              <a:rPr lang="en-US" sz="2800" dirty="0">
                <a:solidFill>
                  <a:srgbClr val="00B0F0"/>
                </a:solidFill>
              </a:rPr>
              <a:t> (from 1940 and onwards)</a:t>
            </a:r>
          </a:p>
          <a:p>
            <a:pPr marL="514350" indent="-514350">
              <a:buFont typeface="+mj-lt"/>
              <a:buAutoNum type="arabicPeriod"/>
            </a:pPr>
            <a:endParaRPr lang="en-US" dirty="0">
              <a:solidFill>
                <a:schemeClr val="tx2">
                  <a:lumMod val="75000"/>
                </a:schemeClr>
              </a:solidFill>
            </a:endParaRPr>
          </a:p>
        </p:txBody>
      </p:sp>
      <p:pic>
        <p:nvPicPr>
          <p:cNvPr id="4" name="Picture 3"/>
          <p:cNvPicPr>
            <a:picLocks noChangeAspect="1"/>
          </p:cNvPicPr>
          <p:nvPr/>
        </p:nvPicPr>
        <p:blipFill>
          <a:blip r:embed="rId2"/>
          <a:stretch>
            <a:fillRect/>
          </a:stretch>
        </p:blipFill>
        <p:spPr>
          <a:xfrm>
            <a:off x="5715000" y="152400"/>
            <a:ext cx="1905000" cy="1905000"/>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B0F0"/>
                </a:solidFill>
              </a:rPr>
              <a:t>Electronic age</a:t>
            </a:r>
          </a:p>
        </p:txBody>
      </p:sp>
      <p:sp>
        <p:nvSpPr>
          <p:cNvPr id="3" name="Content Placeholder 2"/>
          <p:cNvSpPr>
            <a:spLocks noGrp="1"/>
          </p:cNvSpPr>
          <p:nvPr>
            <p:ph idx="1"/>
          </p:nvPr>
        </p:nvSpPr>
        <p:spPr>
          <a:xfrm>
            <a:off x="640829" y="1600200"/>
            <a:ext cx="8229600" cy="4343400"/>
          </a:xfrm>
        </p:spPr>
        <p:txBody>
          <a:bodyPr>
            <a:normAutofit lnSpcReduction="10000"/>
          </a:bodyPr>
          <a:lstStyle/>
          <a:p>
            <a:r>
              <a:rPr lang="en-US" sz="3000" dirty="0">
                <a:solidFill>
                  <a:srgbClr val="00B0F0"/>
                </a:solidFill>
              </a:rPr>
              <a:t>There are 4 main sections of digital computing.</a:t>
            </a:r>
          </a:p>
          <a:p>
            <a:r>
              <a:rPr lang="en-US" sz="3000" dirty="0">
                <a:solidFill>
                  <a:srgbClr val="00B0F0"/>
                </a:solidFill>
              </a:rPr>
              <a:t>The</a:t>
            </a:r>
            <a:r>
              <a:rPr lang="en-US" sz="3000" b="1" dirty="0">
                <a:solidFill>
                  <a:srgbClr val="00B0F0"/>
                </a:solidFill>
              </a:rPr>
              <a:t> FIRST </a:t>
            </a:r>
            <a:r>
              <a:rPr lang="en-US" sz="3000" dirty="0">
                <a:solidFill>
                  <a:srgbClr val="00B0F0"/>
                </a:solidFill>
              </a:rPr>
              <a:t>was the era of vacuum tubes and punch cards like the ENIAC and Mark 1.</a:t>
            </a:r>
          </a:p>
          <a:p>
            <a:r>
              <a:rPr lang="en-US" sz="3000" dirty="0">
                <a:solidFill>
                  <a:srgbClr val="00B0F0"/>
                </a:solidFill>
              </a:rPr>
              <a:t>The ENIAC was the first high-speed, digital computer capable of being reprogrammed to solve a full range of computing problems.</a:t>
            </a:r>
          </a:p>
          <a:p>
            <a:r>
              <a:rPr lang="en-US" sz="3000" dirty="0">
                <a:solidFill>
                  <a:srgbClr val="00B0F0"/>
                </a:solidFill>
              </a:rPr>
              <a:t>This computer was designed to be used by the U.S. Army for artillery firing tables.</a:t>
            </a:r>
          </a:p>
        </p:txBody>
      </p:sp>
      <p:pic>
        <p:nvPicPr>
          <p:cNvPr id="5" name="Picture 4"/>
          <p:cNvPicPr>
            <a:picLocks noChangeAspect="1"/>
          </p:cNvPicPr>
          <p:nvPr/>
        </p:nvPicPr>
        <p:blipFill>
          <a:blip r:embed="rId2"/>
          <a:stretch>
            <a:fillRect/>
          </a:stretch>
        </p:blipFill>
        <p:spPr>
          <a:xfrm>
            <a:off x="6629400" y="5181600"/>
            <a:ext cx="1527819" cy="1524000"/>
          </a:xfrm>
          <a:prstGeom prst="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B0F0"/>
                </a:solidFill>
              </a:rPr>
              <a:t>Electronic age</a:t>
            </a:r>
          </a:p>
        </p:txBody>
      </p:sp>
      <p:sp>
        <p:nvSpPr>
          <p:cNvPr id="3" name="Content Placeholder 2"/>
          <p:cNvSpPr>
            <a:spLocks noGrp="1"/>
          </p:cNvSpPr>
          <p:nvPr>
            <p:ph idx="1"/>
          </p:nvPr>
        </p:nvSpPr>
        <p:spPr>
          <a:xfrm>
            <a:off x="457200" y="1600200"/>
            <a:ext cx="8229600" cy="4830763"/>
          </a:xfrm>
        </p:spPr>
        <p:txBody>
          <a:bodyPr/>
          <a:lstStyle/>
          <a:p>
            <a:r>
              <a:rPr lang="en-US" sz="3000" dirty="0">
                <a:solidFill>
                  <a:srgbClr val="00B0F0"/>
                </a:solidFill>
              </a:rPr>
              <a:t>The </a:t>
            </a:r>
            <a:r>
              <a:rPr lang="en-US" sz="3000" b="1" dirty="0">
                <a:solidFill>
                  <a:srgbClr val="00B0F0"/>
                </a:solidFill>
              </a:rPr>
              <a:t>SECOND </a:t>
            </a:r>
            <a:r>
              <a:rPr lang="en-US" sz="3000" dirty="0">
                <a:solidFill>
                  <a:srgbClr val="00B0F0"/>
                </a:solidFill>
              </a:rPr>
              <a:t>generation replaced vacuum tubes with transistors, punch cards were replaced with magnetic tape, and rotating magnetic drums were replaced by magnetic cores for internal storage. </a:t>
            </a:r>
          </a:p>
          <a:p>
            <a:r>
              <a:rPr lang="en-US" sz="3000" dirty="0">
                <a:solidFill>
                  <a:srgbClr val="00B0F0"/>
                </a:solidFill>
              </a:rPr>
              <a:t>Also during this time high-level programming languages were created such as FORTRAN and COBOL. </a:t>
            </a:r>
          </a:p>
          <a:p>
            <a:endParaRPr lang="en-US" sz="3000" dirty="0">
              <a:solidFill>
                <a:schemeClr val="tx2">
                  <a:lumMod val="75000"/>
                </a:schemeClr>
              </a:solidFill>
            </a:endParaRPr>
          </a:p>
        </p:txBody>
      </p:sp>
      <p:pic>
        <p:nvPicPr>
          <p:cNvPr id="4" name="Picture 3"/>
          <p:cNvPicPr>
            <a:picLocks noChangeAspect="1"/>
          </p:cNvPicPr>
          <p:nvPr/>
        </p:nvPicPr>
        <p:blipFill>
          <a:blip r:embed="rId2"/>
          <a:stretch>
            <a:fillRect/>
          </a:stretch>
        </p:blipFill>
        <p:spPr>
          <a:xfrm>
            <a:off x="3036065" y="4942768"/>
            <a:ext cx="1524000" cy="1524000"/>
          </a:xfrm>
          <a:prstGeom prst="rect">
            <a:avLst/>
          </a:prstGeom>
        </p:spPr>
      </p:pic>
      <p:pic>
        <p:nvPicPr>
          <p:cNvPr id="5" name="Picture 4"/>
          <p:cNvPicPr>
            <a:picLocks noChangeAspect="1"/>
          </p:cNvPicPr>
          <p:nvPr/>
        </p:nvPicPr>
        <p:blipFill>
          <a:blip r:embed="rId3"/>
          <a:stretch>
            <a:fillRect/>
          </a:stretch>
        </p:blipFill>
        <p:spPr>
          <a:xfrm flipH="1">
            <a:off x="4575672" y="4942768"/>
            <a:ext cx="1441766" cy="1524132"/>
          </a:xfrm>
          <a:prstGeom prst="rect">
            <a:avLst/>
          </a:prstGeom>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64879" y="1075044"/>
            <a:ext cx="4381500" cy="2285683"/>
          </a:xfrm>
          <a:prstGeom prst="rect">
            <a:avLst/>
          </a:prstGeom>
        </p:spPr>
      </p:pic>
      <p:sp>
        <p:nvSpPr>
          <p:cNvPr id="2" name="Title 1"/>
          <p:cNvSpPr>
            <a:spLocks noGrp="1"/>
          </p:cNvSpPr>
          <p:nvPr>
            <p:ph type="title"/>
          </p:nvPr>
        </p:nvSpPr>
        <p:spPr/>
        <p:txBody>
          <a:bodyPr/>
          <a:lstStyle/>
          <a:p>
            <a:r>
              <a:rPr lang="en-US" b="1" u="sng" dirty="0">
                <a:solidFill>
                  <a:srgbClr val="00B0F0"/>
                </a:solidFill>
              </a:rPr>
              <a:t>Electronic Age</a:t>
            </a:r>
          </a:p>
        </p:txBody>
      </p:sp>
      <p:sp>
        <p:nvSpPr>
          <p:cNvPr id="3" name="Content Placeholder 2"/>
          <p:cNvSpPr>
            <a:spLocks noGrp="1"/>
          </p:cNvSpPr>
          <p:nvPr>
            <p:ph idx="1"/>
          </p:nvPr>
        </p:nvSpPr>
        <p:spPr>
          <a:xfrm>
            <a:off x="938758" y="2835608"/>
            <a:ext cx="7633742" cy="3593591"/>
          </a:xfrm>
        </p:spPr>
        <p:txBody>
          <a:bodyPr>
            <a:normAutofit lnSpcReduction="10000"/>
          </a:bodyPr>
          <a:lstStyle/>
          <a:p>
            <a:r>
              <a:rPr lang="en-US" sz="3000" dirty="0">
                <a:solidFill>
                  <a:srgbClr val="00B0F0"/>
                </a:solidFill>
              </a:rPr>
              <a:t>The </a:t>
            </a:r>
            <a:r>
              <a:rPr lang="en-US" sz="3000" b="1" dirty="0">
                <a:solidFill>
                  <a:srgbClr val="00B0F0"/>
                </a:solidFill>
              </a:rPr>
              <a:t>THIRD</a:t>
            </a:r>
            <a:r>
              <a:rPr lang="en-US" sz="3000" dirty="0">
                <a:solidFill>
                  <a:srgbClr val="00B0F0"/>
                </a:solidFill>
              </a:rPr>
              <a:t> generation replaced transistors with integrated circuits, magnetic tape was used throughout all computers, and magnetic core turned into metal oxide semiconductors.</a:t>
            </a:r>
          </a:p>
          <a:p>
            <a:r>
              <a:rPr lang="en-US" sz="2800" dirty="0">
                <a:solidFill>
                  <a:srgbClr val="00B0F0"/>
                </a:solidFill>
              </a:rPr>
              <a:t> </a:t>
            </a:r>
            <a:r>
              <a:rPr lang="en-US" sz="3000" dirty="0">
                <a:solidFill>
                  <a:srgbClr val="00B0F0"/>
                </a:solidFill>
              </a:rPr>
              <a:t>An actual operating system showed up around this time along with the advanced programming language BASIC.</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67400" y="228600"/>
            <a:ext cx="2438400" cy="2438400"/>
          </a:xfrm>
          <a:prstGeom prst="rect">
            <a:avLst/>
          </a:prstGeom>
        </p:spPr>
      </p:pic>
      <p:sp>
        <p:nvSpPr>
          <p:cNvPr id="2" name="Title 1"/>
          <p:cNvSpPr>
            <a:spLocks noGrp="1"/>
          </p:cNvSpPr>
          <p:nvPr>
            <p:ph type="title"/>
          </p:nvPr>
        </p:nvSpPr>
        <p:spPr/>
        <p:txBody>
          <a:bodyPr/>
          <a:lstStyle/>
          <a:p>
            <a:r>
              <a:rPr lang="en-US" b="1" u="sng" dirty="0">
                <a:solidFill>
                  <a:srgbClr val="00B0F0"/>
                </a:solidFill>
              </a:rPr>
              <a:t>Electronic Age</a:t>
            </a:r>
          </a:p>
        </p:txBody>
      </p:sp>
      <p:sp>
        <p:nvSpPr>
          <p:cNvPr id="3" name="Content Placeholder 2"/>
          <p:cNvSpPr>
            <a:spLocks noGrp="1"/>
          </p:cNvSpPr>
          <p:nvPr>
            <p:ph idx="1"/>
          </p:nvPr>
        </p:nvSpPr>
        <p:spPr/>
        <p:txBody>
          <a:bodyPr>
            <a:normAutofit lnSpcReduction="10000"/>
          </a:bodyPr>
          <a:lstStyle/>
          <a:p>
            <a:r>
              <a:rPr lang="en-US" sz="3000" dirty="0">
                <a:solidFill>
                  <a:srgbClr val="00B0F0"/>
                </a:solidFill>
              </a:rPr>
              <a:t>The </a:t>
            </a:r>
            <a:r>
              <a:rPr lang="en-US" sz="3000" b="1" dirty="0">
                <a:solidFill>
                  <a:srgbClr val="00B0F0"/>
                </a:solidFill>
              </a:rPr>
              <a:t>FOURTH </a:t>
            </a:r>
            <a:r>
              <a:rPr lang="en-US" sz="3000" dirty="0">
                <a:solidFill>
                  <a:srgbClr val="00B0F0"/>
                </a:solidFill>
              </a:rPr>
              <a:t>and latest generation brought in CPUs (central processing units) which contained memory, logic, and control circuits all on a single chip. The personal computer was developed (Apple II)</a:t>
            </a:r>
          </a:p>
          <a:p>
            <a:r>
              <a:rPr lang="en-US" sz="3000" dirty="0">
                <a:solidFill>
                  <a:srgbClr val="00B0F0"/>
                </a:solidFill>
              </a:rPr>
              <a:t>The graphical user interface (GUI) was developed.</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spc="0" dirty="0">
                <a:ln w="22225">
                  <a:solidFill>
                    <a:schemeClr val="accent2"/>
                  </a:solidFill>
                  <a:prstDash val="solid"/>
                </a:ln>
                <a:solidFill>
                  <a:schemeClr val="accent2">
                    <a:lumMod val="40000"/>
                    <a:lumOff val="60000"/>
                  </a:schemeClr>
                </a:solidFill>
              </a:rPr>
              <a:t>How important is IT?</a:t>
            </a:r>
          </a:p>
        </p:txBody>
      </p:sp>
      <p:pic>
        <p:nvPicPr>
          <p:cNvPr id="4" name="Picture 3"/>
          <p:cNvPicPr>
            <a:picLocks noChangeAspect="1"/>
          </p:cNvPicPr>
          <p:nvPr/>
        </p:nvPicPr>
        <p:blipFill>
          <a:blip r:embed="rId2"/>
          <a:stretch>
            <a:fillRect/>
          </a:stretch>
        </p:blipFill>
        <p:spPr>
          <a:xfrm>
            <a:off x="2210734" y="1485900"/>
            <a:ext cx="5089787" cy="3429001"/>
          </a:xfrm>
          <a:prstGeom prst="rect">
            <a:avLst/>
          </a:prstGeom>
        </p:spPr>
      </p:pic>
      <p:sp>
        <p:nvSpPr>
          <p:cNvPr id="5" name="TextBox 4"/>
          <p:cNvSpPr txBox="1"/>
          <p:nvPr/>
        </p:nvSpPr>
        <p:spPr>
          <a:xfrm>
            <a:off x="881607" y="5449490"/>
            <a:ext cx="7748042" cy="646331"/>
          </a:xfrm>
          <a:prstGeom prst="rect">
            <a:avLst/>
          </a:prstGeom>
          <a:noFill/>
        </p:spPr>
        <p:txBody>
          <a:bodyPr wrap="square" rtlCol="0">
            <a:spAutoFit/>
          </a:bodyPr>
          <a:lstStyle/>
          <a:p>
            <a:r>
              <a:rPr lang="en-US" dirty="0"/>
              <a:t>IT is crucial in education, finance, healthcare, security, business AND LITERALLY  EVERYTHING  ELSE!</a:t>
            </a:r>
          </a:p>
        </p:txBody>
      </p:sp>
    </p:spTree>
    <p:extLst>
      <p:ext uri="{BB962C8B-B14F-4D97-AF65-F5344CB8AC3E}">
        <p14:creationId xmlns:p14="http://schemas.microsoft.com/office/powerpoint/2010/main" val="382062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ircle(in)">
                                      <p:cBhvr>
                                        <p:cTn id="1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004" y="228600"/>
            <a:ext cx="7633742" cy="838200"/>
          </a:xfrm>
        </p:spPr>
        <p:txBody>
          <a:bodyPr/>
          <a:lstStyle/>
          <a:p>
            <a:r>
              <a:rPr lang="en-US" b="1" cap="none" spc="0" dirty="0">
                <a:ln w="22225">
                  <a:solidFill>
                    <a:schemeClr val="accent2"/>
                  </a:solidFill>
                  <a:prstDash val="solid"/>
                </a:ln>
                <a:solidFill>
                  <a:schemeClr val="accent2">
                    <a:lumMod val="40000"/>
                    <a:lumOff val="60000"/>
                  </a:schemeClr>
                </a:solidFill>
              </a:rPr>
              <a:t>Advantages</a:t>
            </a:r>
          </a:p>
        </p:txBody>
      </p:sp>
      <p:sp>
        <p:nvSpPr>
          <p:cNvPr id="3" name="Content Placeholder 2"/>
          <p:cNvSpPr>
            <a:spLocks noGrp="1"/>
          </p:cNvSpPr>
          <p:nvPr>
            <p:ph idx="1"/>
          </p:nvPr>
        </p:nvSpPr>
        <p:spPr>
          <a:xfrm>
            <a:off x="938758" y="1219200"/>
            <a:ext cx="7633742" cy="5181600"/>
          </a:xfrm>
        </p:spPr>
        <p:txBody>
          <a:bodyPr/>
          <a:lstStyle/>
          <a:p>
            <a:r>
              <a:rPr lang="en-US" dirty="0"/>
              <a:t>With improvements in information technology, globalization has increased. The world is brought closer, and the world’s economy is quickly becoming a single interdependent system. Information can be shared quickly and easily from all over the glob, and barriers of linguistic and geographic boundaries can be torn down as people share ideas and information with each other.</a:t>
            </a:r>
          </a:p>
          <a:p>
            <a:r>
              <a:rPr lang="en-US" dirty="0"/>
              <a:t>Communication has become an easier, cheaper, and faster system with the help of information technology. Using the internet, people can speak to each other all over the world using video conferencing.</a:t>
            </a:r>
          </a:p>
          <a:p>
            <a:r>
              <a:rPr lang="en-US" dirty="0"/>
              <a:t>Information technology has also created new jobs. Programmers, systems analyzers, hardware and software developers, and web designers all owe their jobs to information technology. Without such advances, these jobs would not exist.</a:t>
            </a:r>
          </a:p>
        </p:txBody>
      </p:sp>
      <p:pic>
        <p:nvPicPr>
          <p:cNvPr id="9" name="Picture 8"/>
          <p:cNvPicPr>
            <a:picLocks noChangeAspect="1"/>
          </p:cNvPicPr>
          <p:nvPr/>
        </p:nvPicPr>
        <p:blipFill>
          <a:blip r:embed="rId2"/>
          <a:stretch>
            <a:fillRect/>
          </a:stretch>
        </p:blipFill>
        <p:spPr>
          <a:xfrm rot="1716579">
            <a:off x="4801923" y="258972"/>
            <a:ext cx="991587" cy="894907"/>
          </a:xfrm>
          <a:prstGeom prst="rect">
            <a:avLst/>
          </a:prstGeom>
        </p:spPr>
      </p:pic>
      <p:pic>
        <p:nvPicPr>
          <p:cNvPr id="10" name="Picture 9"/>
          <p:cNvPicPr>
            <a:picLocks noChangeAspect="1"/>
          </p:cNvPicPr>
          <p:nvPr/>
        </p:nvPicPr>
        <p:blipFill>
          <a:blip r:embed="rId2"/>
          <a:stretch>
            <a:fillRect/>
          </a:stretch>
        </p:blipFill>
        <p:spPr>
          <a:xfrm rot="19818804">
            <a:off x="5274317" y="5690669"/>
            <a:ext cx="1070062" cy="965731"/>
          </a:xfrm>
          <a:prstGeom prst="rect">
            <a:avLst/>
          </a:prstGeom>
        </p:spPr>
      </p:pic>
    </p:spTree>
    <p:extLst>
      <p:ext uri="{BB962C8B-B14F-4D97-AF65-F5344CB8AC3E}">
        <p14:creationId xmlns:p14="http://schemas.microsoft.com/office/powerpoint/2010/main" val="72749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Badge</Template>
  <TotalTime>103</TotalTime>
  <Words>775</Words>
  <Application>Microsoft Office PowerPoint</Application>
  <PresentationFormat>On-screen Show (4:3)</PresentationFormat>
  <Paragraphs>45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Gill Sans MT</vt:lpstr>
      <vt:lpstr>Impact</vt:lpstr>
      <vt:lpstr>Badge</vt:lpstr>
      <vt:lpstr>PowerPoint Presentation</vt:lpstr>
      <vt:lpstr>What is IT?</vt:lpstr>
      <vt:lpstr>History of IT</vt:lpstr>
      <vt:lpstr>Electronic age</vt:lpstr>
      <vt:lpstr>Electronic age</vt:lpstr>
      <vt:lpstr>Electronic Age</vt:lpstr>
      <vt:lpstr>Electronic Age</vt:lpstr>
      <vt:lpstr>How important is IT?</vt:lpstr>
      <vt:lpstr>Advantages</vt:lpstr>
      <vt:lpstr>Disadvantages</vt:lpstr>
      <vt:lpstr>Some random facts,  found online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Lidija Lazarevic</cp:lastModifiedBy>
  <cp:revision>13</cp:revision>
  <dcterms:created xsi:type="dcterms:W3CDTF">2006-08-16T00:00:00Z</dcterms:created>
  <dcterms:modified xsi:type="dcterms:W3CDTF">2020-03-21T17:09:23Z</dcterms:modified>
</cp:coreProperties>
</file>