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11" r:id="rId3"/>
    <p:sldId id="312" r:id="rId4"/>
    <p:sldId id="313" r:id="rId5"/>
    <p:sldId id="314" r:id="rId6"/>
    <p:sldId id="315" r:id="rId7"/>
    <p:sldId id="316" r:id="rId8"/>
    <p:sldId id="317" r:id="rId9"/>
    <p:sldId id="320" r:id="rId10"/>
    <p:sldId id="321" r:id="rId11"/>
    <p:sldId id="319" r:id="rId12"/>
    <p:sldId id="322" r:id="rId13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903"/>
    <a:srgbClr val="990099"/>
    <a:srgbClr val="FF6699"/>
    <a:srgbClr val="EA857A"/>
    <a:srgbClr val="A20078"/>
    <a:srgbClr val="0033CC"/>
    <a:srgbClr val="0000FF"/>
    <a:srgbClr val="62A2DC"/>
    <a:srgbClr val="1C4D7A"/>
    <a:srgbClr val="1E538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327" autoAdjust="0"/>
    <p:restoredTop sz="94660"/>
  </p:normalViewPr>
  <p:slideViewPr>
    <p:cSldViewPr>
      <p:cViewPr varScale="1">
        <p:scale>
          <a:sx n="98" d="100"/>
          <a:sy n="98" d="100"/>
        </p:scale>
        <p:origin x="-54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0335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0335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C49F80E1-A873-41BE-89A8-CBD27FEE61AE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35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3" y="746125"/>
            <a:ext cx="662940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4" y="4724203"/>
            <a:ext cx="5452110" cy="447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35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A2858C25-F84D-4124-8FF9-E518B4D76301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341" name="Rectangle 269"/>
          <p:cNvSpPr>
            <a:spLocks noChangeArrowheads="1"/>
          </p:cNvSpPr>
          <p:nvPr/>
        </p:nvSpPr>
        <p:spPr bwMode="hidden">
          <a:xfrm>
            <a:off x="1828800" y="4376737"/>
            <a:ext cx="5867400" cy="586979"/>
          </a:xfrm>
          <a:prstGeom prst="rect">
            <a:avLst/>
          </a:prstGeom>
          <a:gradFill rotWithShape="1">
            <a:gsLst>
              <a:gs pos="0">
                <a:srgbClr val="000000">
                  <a:alpha val="39999"/>
                </a:srgbClr>
              </a:gs>
              <a:gs pos="100000">
                <a:srgbClr val="000000">
                  <a:gamma/>
                  <a:shade val="0"/>
                  <a:invGamma/>
                  <a:alpha val="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340" name="Picture 268" descr="Pictur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213373"/>
            <a:ext cx="9167813" cy="276344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04800" y="971550"/>
            <a:ext cx="6324600" cy="1028700"/>
          </a:xfrm>
        </p:spPr>
        <p:txBody>
          <a:bodyPr/>
          <a:lstStyle>
            <a:lvl1pPr>
              <a:defRPr sz="5000" i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04800" y="2057400"/>
            <a:ext cx="6400800" cy="28575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277" name="Text Box 205"/>
          <p:cNvSpPr txBox="1">
            <a:spLocks noChangeArrowheads="1"/>
          </p:cNvSpPr>
          <p:nvPr/>
        </p:nvSpPr>
        <p:spPr bwMode="gray">
          <a:xfrm>
            <a:off x="4265614" y="4617244"/>
            <a:ext cx="13147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200" b="0" dirty="0">
                <a:latin typeface="Arial Black" pitchFamily="34" charset="0"/>
              </a:rPr>
              <a:t>L/O/G/O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362200" y="4857751"/>
            <a:ext cx="14478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391400" y="4857751"/>
            <a:ext cx="1600200" cy="183356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638800" y="4857751"/>
            <a:ext cx="1524000" cy="183356"/>
          </a:xfrm>
        </p:spPr>
        <p:txBody>
          <a:bodyPr/>
          <a:lstStyle>
            <a:lvl1pPr algn="ctr">
              <a:defRPr/>
            </a:lvl1pPr>
          </a:lstStyle>
          <a:p>
            <a:fld id="{95A517CB-E137-4296-A817-E46343DE25B1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3403" name="Rectangle 331"/>
          <p:cNvSpPr>
            <a:spLocks noChangeArrowheads="1"/>
          </p:cNvSpPr>
          <p:nvPr/>
        </p:nvSpPr>
        <p:spPr bwMode="hidden">
          <a:xfrm>
            <a:off x="76200" y="2000250"/>
            <a:ext cx="7315200" cy="5715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405" name="Picture 333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820341"/>
            <a:ext cx="1009650" cy="150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1F445-C589-49F9-8AB3-632F4DC4C94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253"/>
            <a:ext cx="2057400" cy="462319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253"/>
            <a:ext cx="6019800" cy="462319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DF342-7A70-4F94-84FB-BD90FF8E1F4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2BEE4CC4-5593-4659-8B95-C97956E2951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085850"/>
            <a:ext cx="8229600" cy="3657600"/>
          </a:xfrm>
        </p:spPr>
        <p:txBody>
          <a:bodyPr/>
          <a:lstStyle/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D9ECFF17-5240-431E-B5C0-1968DBD08CB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D861A-4276-4412-9DE4-DA63A78A7EE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EA621-D2C0-4DCB-ADF0-89294794B51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745EE-E7A8-4B52-998E-7C6A3DAB745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A9C60-3D6A-4181-8F13-53A4608F3B1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5D25F-47BA-4FC9-818F-3FCC698C8E8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6535B-ACD8-4B80-9096-BC5151F5B57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E0F2C-0235-4067-BA9E-07C5C2C526D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9DB2D-04D7-4DDC-BB5A-0468A15F418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57200" y="1085850"/>
            <a:ext cx="8229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4857751"/>
            <a:ext cx="2895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FFFFFF"/>
                </a:solidFill>
              </a:defRPr>
            </a:lvl1pPr>
          </a:lstStyle>
          <a:p>
            <a:fld id="{11582B3A-F956-4662-AB56-42F02D87B3D4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black">
          <a:xfrm>
            <a:off x="-25399" y="796529"/>
            <a:ext cx="7313613" cy="54769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20254"/>
            <a:ext cx="7848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FFFFF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FFFFF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7000892" y="4600592"/>
            <a:ext cx="1928826" cy="400050"/>
          </a:xfrm>
        </p:spPr>
        <p:txBody>
          <a:bodyPr/>
          <a:lstStyle/>
          <a:p>
            <a:r>
              <a:rPr lang="sr-Latn-ME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1C4D7A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Gabriola" pitchFamily="82" charset="0"/>
              </a:rPr>
              <a:t>Violeta  Rašković</a:t>
            </a:r>
            <a:endParaRPr lang="en-US" sz="24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1C4D7A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Gabriola" pitchFamily="82" charset="0"/>
            </a:endParaRPr>
          </a:p>
          <a:p>
            <a:endParaRPr lang="en-US" sz="2400" dirty="0">
              <a:solidFill>
                <a:srgbClr val="1C4D7A"/>
              </a:solidFill>
            </a:endParaRPr>
          </a:p>
        </p:txBody>
      </p:sp>
      <p:pic>
        <p:nvPicPr>
          <p:cNvPr id="2150" name="Picture 102" descr="C:\Users\Win 7\Desktop\Untitled - Copy.png"/>
          <p:cNvPicPr>
            <a:picLocks noChangeAspect="1" noChangeArrowheads="1"/>
          </p:cNvPicPr>
          <p:nvPr/>
        </p:nvPicPr>
        <p:blipFill>
          <a:blip r:embed="rId2"/>
          <a:srcRect l="50921" t="34797" r="21901" b="37283"/>
          <a:stretch>
            <a:fillRect/>
          </a:stretch>
        </p:blipFill>
        <p:spPr bwMode="auto">
          <a:xfrm>
            <a:off x="4357686" y="4654219"/>
            <a:ext cx="1143008" cy="274985"/>
          </a:xfrm>
          <a:prstGeom prst="rect">
            <a:avLst/>
          </a:prstGeom>
          <a:noFill/>
        </p:spPr>
      </p:pic>
      <p:sp>
        <p:nvSpPr>
          <p:cNvPr id="11" name="Rectangle 5"/>
          <p:cNvSpPr txBox="1">
            <a:spLocks noChangeArrowheads="1"/>
          </p:cNvSpPr>
          <p:nvPr/>
        </p:nvSpPr>
        <p:spPr bwMode="white">
          <a:xfrm>
            <a:off x="857224" y="1357304"/>
            <a:ext cx="57150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spcAft>
                <a:spcPts val="1800"/>
              </a:spcAft>
              <a:defRPr/>
            </a:pP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osnov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e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računarstva</a:t>
            </a:r>
            <a:endParaRPr kumimoji="0" lang="sr-Latn-ME" sz="4600" b="1" i="0" u="none" strike="noStrike" kern="0" cap="none" spc="0" normalizeH="0" baseline="0" noProof="1" smtClean="0">
              <a:ln>
                <a:noFill/>
              </a:ln>
              <a:solidFill>
                <a:srgbClr val="62A2DC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7818" y="1643056"/>
            <a:ext cx="785818" cy="1908215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ContrastingRightFacing">
              <a:rot lat="0" lon="19800000" rev="0"/>
            </a:camera>
            <a:lightRig rig="threePt" dir="t"/>
          </a:scene3d>
          <a:sp3d prstMaterial="dkEdge"/>
        </p:spPr>
        <p:txBody>
          <a:bodyPr wrap="square" lIns="91440" tIns="45720" rIns="91440" bIns="45720">
            <a:spAutoFit/>
            <a:scene3d>
              <a:camera prst="perspectiveContrastingRightFacing">
                <a:rot lat="0" lon="19800000" rev="0"/>
              </a:camera>
              <a:lightRig rig="threePt" dir="t"/>
            </a:scene3d>
            <a:sp3d>
              <a:bevelT w="31750" h="114300"/>
              <a:bevelB w="25400" h="82550"/>
            </a:sp3d>
          </a:bodyPr>
          <a:lstStyle/>
          <a:p>
            <a:pPr algn="ctr"/>
            <a:r>
              <a:rPr lang="sr-Latn-ME" sz="11800" b="1" cap="none" spc="100" dirty="0" smtClean="0">
                <a:ln w="18000">
                  <a:solidFill>
                    <a:srgbClr val="FFC000"/>
                  </a:solidFill>
                  <a:prstDash val="solid"/>
                </a:ln>
                <a:solidFill>
                  <a:srgbClr val="FBE903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2</a:t>
            </a:r>
            <a:endParaRPr lang="en-US" sz="11800" b="1" cap="none" spc="100" dirty="0">
              <a:ln w="18000">
                <a:solidFill>
                  <a:srgbClr val="FFC000"/>
                </a:solidFill>
                <a:prstDash val="solid"/>
              </a:ln>
              <a:solidFill>
                <a:srgbClr val="FBE903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1028" name="Picture 4" descr="C:\Users\Win 7\Desktop\Untitled3.png"/>
          <p:cNvPicPr>
            <a:picLocks noChangeAspect="1" noChangeArrowheads="1"/>
          </p:cNvPicPr>
          <p:nvPr/>
        </p:nvPicPr>
        <p:blipFill>
          <a:blip r:embed="rId3"/>
          <a:srcRect l="66138" t="13632" r="18120" b="33106"/>
          <a:stretch>
            <a:fillRect/>
          </a:stretch>
        </p:blipFill>
        <p:spPr bwMode="auto">
          <a:xfrm rot="3660000">
            <a:off x="7165266" y="1541004"/>
            <a:ext cx="838248" cy="1359713"/>
          </a:xfrm>
          <a:prstGeom prst="rect">
            <a:avLst/>
          </a:prstGeom>
          <a:noFill/>
        </p:spPr>
      </p:pic>
      <p:pic>
        <p:nvPicPr>
          <p:cNvPr id="1026" name="Picture 2" descr="C:\Users\Win 7\Desktop\Untitled2.png"/>
          <p:cNvPicPr>
            <a:picLocks noChangeAspect="1" noChangeArrowheads="1"/>
          </p:cNvPicPr>
          <p:nvPr/>
        </p:nvPicPr>
        <p:blipFill>
          <a:blip r:embed="rId4"/>
          <a:srcRect t="8924" r="2222" b="8924"/>
          <a:stretch>
            <a:fillRect/>
          </a:stretch>
        </p:blipFill>
        <p:spPr bwMode="auto">
          <a:xfrm flipH="1">
            <a:off x="7311851" y="794133"/>
            <a:ext cx="1108727" cy="1391832"/>
          </a:xfrm>
          <a:prstGeom prst="rect">
            <a:avLst/>
          </a:prstGeom>
          <a:noFill/>
        </p:spPr>
      </p:pic>
      <p:pic>
        <p:nvPicPr>
          <p:cNvPr id="1029" name="Picture 5" descr="C:\Users\Win 7\Desktop\Untitled - Copy.png"/>
          <p:cNvPicPr>
            <a:picLocks noChangeAspect="1" noChangeArrowheads="1"/>
          </p:cNvPicPr>
          <p:nvPr/>
        </p:nvPicPr>
        <p:blipFill>
          <a:blip r:embed="rId5"/>
          <a:srcRect l="-3184"/>
          <a:stretch>
            <a:fillRect/>
          </a:stretch>
        </p:blipFill>
        <p:spPr bwMode="auto">
          <a:xfrm>
            <a:off x="6643701" y="2357436"/>
            <a:ext cx="2485200" cy="8862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72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inarn</a:t>
            </a: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dijeljenje</a:t>
            </a:r>
            <a:endParaRPr lang="en-US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7"/>
          <p:cNvGrpSpPr/>
          <p:nvPr/>
        </p:nvGrpSpPr>
        <p:grpSpPr>
          <a:xfrm>
            <a:off x="71406" y="1461353"/>
            <a:ext cx="3857652" cy="3277820"/>
            <a:chOff x="214282" y="785800"/>
            <a:chExt cx="4000528" cy="3277820"/>
          </a:xfrm>
        </p:grpSpPr>
        <p:sp>
          <p:nvSpPr>
            <p:cNvPr id="7" name="Rectangle 6"/>
            <p:cNvSpPr/>
            <p:nvPr/>
          </p:nvSpPr>
          <p:spPr>
            <a:xfrm>
              <a:off x="214282" y="785800"/>
              <a:ext cx="4000528" cy="327782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Primjer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: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1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: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 = 10101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1</a:t>
              </a:r>
              <a:r>
                <a:rPr lang="sr-Latn-ME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101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    1</a:t>
              </a:r>
              <a:r>
                <a:rPr lang="sr-Latn-ME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01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    101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        0  </a:t>
              </a:r>
            </a:p>
          </p:txBody>
        </p:sp>
        <p:cxnSp>
          <p:nvCxnSpPr>
            <p:cNvPr id="4" name="Straight Arrow Connector 3"/>
            <p:cNvCxnSpPr/>
            <p:nvPr/>
          </p:nvCxnSpPr>
          <p:spPr bwMode="auto">
            <a:xfrm>
              <a:off x="948867" y="2108923"/>
              <a:ext cx="524840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cxnSp>
        <p:nvCxnSpPr>
          <p:cNvPr id="18" name="Straight Arrow Connector 17"/>
          <p:cNvCxnSpPr/>
          <p:nvPr/>
        </p:nvCxnSpPr>
        <p:spPr bwMode="auto">
          <a:xfrm>
            <a:off x="1142976" y="3500444"/>
            <a:ext cx="571504" cy="1588"/>
          </a:xfrm>
          <a:prstGeom prst="straightConnector1">
            <a:avLst/>
          </a:prstGeom>
          <a:noFill/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1357290" y="4214824"/>
            <a:ext cx="586812" cy="1588"/>
          </a:xfrm>
          <a:prstGeom prst="straightConnector1">
            <a:avLst/>
          </a:prstGeom>
          <a:noFill/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grpSp>
        <p:nvGrpSpPr>
          <p:cNvPr id="26" name="Group 25"/>
          <p:cNvGrpSpPr/>
          <p:nvPr/>
        </p:nvGrpSpPr>
        <p:grpSpPr>
          <a:xfrm>
            <a:off x="4643438" y="1514014"/>
            <a:ext cx="4000528" cy="3200876"/>
            <a:chOff x="4643438" y="357172"/>
            <a:chExt cx="4000528" cy="3200876"/>
          </a:xfrm>
        </p:grpSpPr>
        <p:sp>
          <p:nvSpPr>
            <p:cNvPr id="10" name="Rectangle 9"/>
            <p:cNvSpPr/>
            <p:nvPr/>
          </p:nvSpPr>
          <p:spPr>
            <a:xfrm>
              <a:off x="4643438" y="357172"/>
              <a:ext cx="4000528" cy="320087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Primjer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: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000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: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11 = 1011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1</a:t>
              </a:r>
              <a:r>
                <a:rPr lang="sr-Latn-ME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00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   11  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     11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     11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sr-Latn-ME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0</a:t>
              </a:r>
              <a:endPara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 bwMode="auto">
            <a:xfrm>
              <a:off x="5485386" y="1643056"/>
              <a:ext cx="443936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23" name="Straight Arrow Connector 22"/>
            <p:cNvCxnSpPr/>
            <p:nvPr/>
          </p:nvCxnSpPr>
          <p:spPr bwMode="auto">
            <a:xfrm>
              <a:off x="5771138" y="2355848"/>
              <a:ext cx="443936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5923538" y="3127832"/>
              <a:ext cx="443936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72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abiranj</a:t>
            </a: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heksadecimalnih brojeva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66682" y="3500444"/>
            <a:ext cx="2419368" cy="1569660"/>
            <a:chOff x="366682" y="1370009"/>
            <a:chExt cx="2419368" cy="1569660"/>
          </a:xfrm>
        </p:grpSpPr>
        <p:sp>
          <p:nvSpPr>
            <p:cNvPr id="10" name="Rectangle 9"/>
            <p:cNvSpPr/>
            <p:nvPr/>
          </p:nvSpPr>
          <p:spPr>
            <a:xfrm>
              <a:off x="366682" y="1370009"/>
              <a:ext cx="2419368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1   </a:t>
              </a:r>
              <a:r>
                <a:rPr 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sr-Latn-ME" spc="15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A19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+	BA8</a:t>
              </a:r>
            </a:p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   </a:t>
              </a:r>
              <a:r>
                <a:rPr lang="sr-Latn-ME" spc="2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15C1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 bwMode="auto">
            <a:xfrm>
              <a:off x="785786" y="2500312"/>
              <a:ext cx="1285884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sp>
        <p:nvSpPr>
          <p:cNvPr id="14" name="Rectangle 13"/>
          <p:cNvSpPr/>
          <p:nvPr/>
        </p:nvSpPr>
        <p:spPr>
          <a:xfrm>
            <a:off x="214282" y="860343"/>
            <a:ext cx="8715436" cy="278537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Dva </a:t>
            </a:r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broja</a:t>
            </a: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se sabiraju tako što im se sabiraju dvije cifre na istoj poziciji otpozadi.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Ako je dobijeni rezultat manji od baze, on se zapiše i prelazi se na sabiranje prethodne dvije cifre.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Ako je dobijeni rezultat veći ili jednak bazi, baza se oduzima od dobijenog rezultata dok se ne dobije vrijednost manja od baze. Ta cifra se zapiše, a broj oduzimanja baze se sabira sa prethodne dvije cifre.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Sabiranje počinje od zadnjih cifara broja (s desne strane).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295640" y="3500444"/>
            <a:ext cx="2419368" cy="1569660"/>
            <a:chOff x="366682" y="1370009"/>
            <a:chExt cx="2419368" cy="1569660"/>
          </a:xfrm>
        </p:grpSpPr>
        <p:sp>
          <p:nvSpPr>
            <p:cNvPr id="16" name="Rectangle 15"/>
            <p:cNvSpPr/>
            <p:nvPr/>
          </p:nvSpPr>
          <p:spPr>
            <a:xfrm>
              <a:off x="366682" y="1370009"/>
              <a:ext cx="2419368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sr-Latn-ME" sz="19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sz="16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sr-Latn-ME" spc="1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2B39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+   21A</a:t>
              </a:r>
            </a:p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sr-Latn-ME" sz="16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sz="2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spc="1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2D53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>
              <a:off x="785786" y="2500312"/>
              <a:ext cx="1285884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18" name="Group 17"/>
          <p:cNvGrpSpPr/>
          <p:nvPr/>
        </p:nvGrpSpPr>
        <p:grpSpPr>
          <a:xfrm>
            <a:off x="5795970" y="3500444"/>
            <a:ext cx="2419368" cy="1569660"/>
            <a:chOff x="366682" y="1370009"/>
            <a:chExt cx="2419368" cy="1569660"/>
          </a:xfrm>
        </p:grpSpPr>
        <p:sp>
          <p:nvSpPr>
            <p:cNvPr id="19" name="Rectangle 18"/>
            <p:cNvSpPr/>
            <p:nvPr/>
          </p:nvSpPr>
          <p:spPr>
            <a:xfrm>
              <a:off x="366682" y="1370009"/>
              <a:ext cx="2419368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sr-Latn-ME" sz="18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1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spc="15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1B03A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+	</a:t>
              </a:r>
              <a:r>
                <a:rPr lang="sr-Latn-ME" spc="15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5672</a:t>
              </a:r>
            </a:p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   206AC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 bwMode="auto">
            <a:xfrm>
              <a:off x="857224" y="2500312"/>
              <a:ext cx="1285884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72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Oduzim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anj</a:t>
            </a: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heksadecimalnih brojeva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2"/>
          <p:cNvGrpSpPr/>
          <p:nvPr/>
        </p:nvGrpSpPr>
        <p:grpSpPr>
          <a:xfrm>
            <a:off x="366682" y="3500444"/>
            <a:ext cx="2419368" cy="1938992"/>
            <a:chOff x="366682" y="1370009"/>
            <a:chExt cx="2419368" cy="1938992"/>
          </a:xfrm>
        </p:grpSpPr>
        <p:sp>
          <p:nvSpPr>
            <p:cNvPr id="10" name="Rectangle 9"/>
            <p:cNvSpPr/>
            <p:nvPr/>
          </p:nvSpPr>
          <p:spPr>
            <a:xfrm>
              <a:off x="366682" y="1370009"/>
              <a:ext cx="2419368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sr-Latn-ME" spc="2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15C1</a:t>
              </a:r>
              <a:endPara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  1   </a:t>
              </a:r>
              <a:r>
                <a:rPr 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	BA8	</a:t>
              </a:r>
              <a:r>
                <a:rPr lang="sr-Latn-ME" spc="15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A19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endPara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 bwMode="auto">
            <a:xfrm>
              <a:off x="785786" y="2500312"/>
              <a:ext cx="1285884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sp>
        <p:nvSpPr>
          <p:cNvPr id="14" name="Rectangle 13"/>
          <p:cNvSpPr/>
          <p:nvPr/>
        </p:nvSpPr>
        <p:spPr>
          <a:xfrm>
            <a:off x="214282" y="860343"/>
            <a:ext cx="8715436" cy="278537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Dva </a:t>
            </a:r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broja</a:t>
            </a: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se oduzimaju tako što im se oduzimaju dvije cifre na istoj poziciji otpozadi.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Ako je cifra od koje se oduzima veća ili jednaka cifri koja se oduzima, zapisuje se rezultat.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Ako je cifra od koje se oduzima manja od cifre koja se oduzima, prije oduzimanja dodaje joj se baza, rezultat se zapisuje, a kod cifara neposredno lijevo od nje upisuje se pozajmica.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Oduzimanje počinje od zadnjih cifara broja (s desne strane).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grpSp>
        <p:nvGrpSpPr>
          <p:cNvPr id="5" name="Group 14"/>
          <p:cNvGrpSpPr/>
          <p:nvPr/>
        </p:nvGrpSpPr>
        <p:grpSpPr>
          <a:xfrm>
            <a:off x="3295640" y="3500444"/>
            <a:ext cx="2419368" cy="1631216"/>
            <a:chOff x="366682" y="1370009"/>
            <a:chExt cx="2419368" cy="1631216"/>
          </a:xfrm>
        </p:grpSpPr>
        <p:sp>
          <p:nvSpPr>
            <p:cNvPr id="16" name="Rectangle 15"/>
            <p:cNvSpPr/>
            <p:nvPr/>
          </p:nvSpPr>
          <p:spPr>
            <a:xfrm>
              <a:off x="366682" y="1370009"/>
              <a:ext cx="2419368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spc="1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2D53</a:t>
              </a:r>
              <a:endPara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     </a:t>
              </a:r>
              <a:r>
                <a:rPr 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   21A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sz="2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spc="1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2B39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sr-Latn-ME" sz="16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sz="2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sr-Latn-ME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>
              <a:off x="785786" y="2500312"/>
              <a:ext cx="1285884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6" name="Group 17"/>
          <p:cNvGrpSpPr/>
          <p:nvPr/>
        </p:nvGrpSpPr>
        <p:grpSpPr>
          <a:xfrm>
            <a:off x="5795970" y="3500444"/>
            <a:ext cx="2419368" cy="1569660"/>
            <a:chOff x="366682" y="1370009"/>
            <a:chExt cx="2419368" cy="1569660"/>
          </a:xfrm>
        </p:grpSpPr>
        <p:sp>
          <p:nvSpPr>
            <p:cNvPr id="19" name="Rectangle 18"/>
            <p:cNvSpPr/>
            <p:nvPr/>
          </p:nvSpPr>
          <p:spPr>
            <a:xfrm>
              <a:off x="366682" y="1370009"/>
              <a:ext cx="2419368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sr-Latn-ME" sz="18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1B03A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 1</a:t>
              </a:r>
              <a:r>
                <a:rPr lang="sr-Latn-ME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sz="12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   	</a:t>
              </a:r>
              <a:r>
                <a:rPr lang="sr-Latn-ME" spc="15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5672</a:t>
              </a:r>
            </a:p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     </a:t>
              </a:r>
              <a:r>
                <a:rPr lang="sr-Latn-ME" spc="15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sr-Latn-ME" spc="-5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sr-Latn-ME" spc="1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B8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 bwMode="auto">
            <a:xfrm>
              <a:off x="857224" y="2500312"/>
              <a:ext cx="1285884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217249"/>
            <a:ext cx="8715436" cy="127727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peracija sabiranja binarnih brojeva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 operaciji sabiranja binarnih brojeva koriste se sljedeća pravila: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1438" y="257177"/>
            <a:ext cx="8929718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28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Osnovne računske operacije sa binarnim brojevima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928926" y="2643188"/>
          <a:ext cx="1714512" cy="1981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145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+ 0 = 0</a:t>
                      </a:r>
                      <a:endParaRPr lang="en-US" sz="2000" b="1" dirty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+ 1 = 1</a:t>
                      </a:r>
                      <a:endParaRPr lang="en-US" sz="2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+ 0 = 1</a:t>
                      </a:r>
                      <a:endParaRPr lang="en-US" sz="2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+ 1 = </a:t>
                      </a:r>
                      <a:r>
                        <a:rPr lang="sr-Latn-ME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+1 + 1 = </a:t>
                      </a:r>
                      <a:r>
                        <a:rPr lang="sr-Latn-ME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 rot="5400000" flipH="1" flipV="1">
            <a:off x="4143363" y="4856963"/>
            <a:ext cx="286564" cy="79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429124" y="4643452"/>
            <a:ext cx="106713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prenos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60277"/>
            <a:ext cx="8715436" cy="44781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Sabrati dva binarna broja: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(55)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(110111)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(001011)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   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1 1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sr-Latn-ME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+	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rezultat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1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sr-Latn-ME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(66)</a:t>
            </a:r>
            <a:r>
              <a:rPr lang="sr-Latn-ME" sz="2800" baseline="-25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1571604" y="3427418"/>
            <a:ext cx="2143140" cy="1588"/>
          </a:xfrm>
          <a:prstGeom prst="straightConnector1">
            <a:avLst/>
          </a:prstGeom>
          <a:noFill/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15206" y="2357436"/>
          <a:ext cx="1714512" cy="1981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145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+ 0 = 0</a:t>
                      </a:r>
                      <a:endParaRPr lang="en-US" sz="2000" b="1" dirty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+ 1 = 1</a:t>
                      </a:r>
                      <a:endParaRPr lang="en-US" sz="2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+ 0 = 1</a:t>
                      </a:r>
                      <a:endParaRPr lang="en-US" sz="2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+ 1 = </a:t>
                      </a:r>
                      <a:r>
                        <a:rPr lang="sr-Latn-ME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+1 + 1 = </a:t>
                      </a:r>
                      <a:r>
                        <a:rPr lang="sr-Latn-ME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sr-Latn-ME" sz="20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2A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60277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Sabrati dva binarna broja:</a:t>
            </a:r>
            <a:endParaRPr lang="en-US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66682" y="1139176"/>
            <a:ext cx="3848128" cy="3647152"/>
            <a:chOff x="366682" y="1139176"/>
            <a:chExt cx="3848128" cy="3647152"/>
          </a:xfrm>
        </p:grpSpPr>
        <p:sp>
          <p:nvSpPr>
            <p:cNvPr id="5" name="Rectangle 4"/>
            <p:cNvSpPr/>
            <p:nvPr/>
          </p:nvSpPr>
          <p:spPr>
            <a:xfrm>
              <a:off x="366682" y="1139176"/>
              <a:ext cx="3848128" cy="364715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5)</a:t>
              </a:r>
              <a:r>
                <a:rPr lang="en-US" sz="2800" baseline="-25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(110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1)</a:t>
              </a:r>
              <a:r>
                <a:rPr lang="en-US" sz="2800" baseline="-25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800" baseline="-25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(001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0)</a:t>
              </a:r>
              <a:r>
                <a:rPr lang="en-US" sz="2800" baseline="-25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endPara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	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0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      +	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0</a:t>
              </a:r>
            </a:p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rezultat</a:t>
              </a:r>
              <a:r>
                <a:rPr lang="sr-Latn-ME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  1 1 1 1 </a:t>
              </a:r>
              <a:r>
                <a:rPr lang="en-US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endPara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(31)</a:t>
              </a:r>
              <a:r>
                <a:rPr lang="sr-Latn-ME" sz="2800" baseline="-250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 bwMode="auto">
            <a:xfrm>
              <a:off x="1571604" y="3427418"/>
              <a:ext cx="2143140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7" name="Group 6"/>
          <p:cNvGrpSpPr/>
          <p:nvPr/>
        </p:nvGrpSpPr>
        <p:grpSpPr>
          <a:xfrm>
            <a:off x="5010152" y="1142990"/>
            <a:ext cx="3848128" cy="3647152"/>
            <a:chOff x="366682" y="1139176"/>
            <a:chExt cx="3848128" cy="3647152"/>
          </a:xfrm>
        </p:grpSpPr>
        <p:sp>
          <p:nvSpPr>
            <p:cNvPr id="8" name="Rectangle 7"/>
            <p:cNvSpPr/>
            <p:nvPr/>
          </p:nvSpPr>
          <p:spPr>
            <a:xfrm>
              <a:off x="366682" y="1139176"/>
              <a:ext cx="3848128" cy="364715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21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800" baseline="-25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(1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010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1)</a:t>
              </a:r>
              <a:r>
                <a:rPr lang="en-US" sz="2800" baseline="-25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31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800" baseline="-25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(1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1111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800" baseline="-25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endPara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        1 </a:t>
              </a:r>
              <a:r>
                <a:rPr 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1 </a:t>
              </a:r>
              <a:r>
                <a:rPr 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	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0 1 0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      +	1 1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1</a:t>
              </a:r>
            </a:p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rezultat</a:t>
              </a:r>
              <a:r>
                <a:rPr lang="sr-Latn-ME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1 1 0 1 0 0 </a:t>
              </a:r>
            </a:p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(52)</a:t>
              </a:r>
              <a:r>
                <a:rPr lang="sr-Latn-ME" sz="2800" baseline="-250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 bwMode="auto">
            <a:xfrm>
              <a:off x="1571604" y="3852232"/>
              <a:ext cx="2143140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72"/>
            <a:ext cx="8715436" cy="417037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peracija </a:t>
            </a: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oduzim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anja binarnih brojeva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Oduzimanje binarnih brojeva se svodi na sabiranje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– B = A + (-B),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odnosno na dvije operacije: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operaciju jediničnog komplementa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kod koje se drugom broju svaka binarna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zamijeni binarnom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svaka binarna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zamijeni binarnom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operaciju dvojnog komplementa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kod koje se izvrši postupak sabiranja sa binarnom jedinicom upisanom u poziciju najmanje težine.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928676"/>
            <a:ext cx="8715436" cy="38533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Posmatramo broj  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1 0 0 0 1 0 0.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Njegov  jedinični  komplement  je  broj   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0 1 1 1 0 1 1.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Dvojni  komplement  se  dobija kad dodamo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1 1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+	0 1 1 1 0 1 1</a:t>
            </a:r>
          </a:p>
          <a:p>
            <a:pPr indent="4572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+ 	                  1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   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0 1 1 1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       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preliv</a:t>
            </a:r>
            <a:endParaRPr lang="en-US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2" y="142858"/>
            <a:ext cx="8786874" cy="9079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Oduze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ti dva binarna broja: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			       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0010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1571604" y="3929072"/>
            <a:ext cx="2143140" cy="1588"/>
          </a:xfrm>
          <a:prstGeom prst="straightConnector1">
            <a:avLst/>
          </a:prstGeom>
          <a:noFill/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6" name="Rectangle 5"/>
          <p:cNvSpPr/>
          <p:nvPr/>
        </p:nvSpPr>
        <p:spPr>
          <a:xfrm>
            <a:off x="4857752" y="4361596"/>
            <a:ext cx="4000528" cy="4247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rezultat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 = (7)</a:t>
            </a:r>
            <a:r>
              <a:rPr lang="sr-Latn-ME" sz="2800" baseline="-25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Elbow Connector 6"/>
          <p:cNvCxnSpPr/>
          <p:nvPr/>
        </p:nvCxnSpPr>
        <p:spPr bwMode="auto">
          <a:xfrm>
            <a:off x="2000232" y="4357700"/>
            <a:ext cx="500066" cy="214314"/>
          </a:xfrm>
          <a:prstGeom prst="bentConnector3">
            <a:avLst>
              <a:gd name="adj1" fmla="val -2825"/>
            </a:avLst>
          </a:prstGeom>
          <a:noFill/>
          <a:ln w="31750" cap="flat" cmpd="sng" algn="ctr">
            <a:solidFill>
              <a:srgbClr val="62A2DC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Rounded Rectangle 7"/>
          <p:cNvSpPr/>
          <p:nvPr/>
        </p:nvSpPr>
        <p:spPr bwMode="auto">
          <a:xfrm>
            <a:off x="2000232" y="3143254"/>
            <a:ext cx="1785950" cy="357190"/>
          </a:xfrm>
          <a:prstGeom prst="roundRect">
            <a:avLst/>
          </a:prstGeom>
          <a:noFill/>
          <a:ln w="19050" cap="flat" cmpd="sng" algn="ctr">
            <a:solidFill>
              <a:srgbClr val="FF66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1928794" y="3071816"/>
            <a:ext cx="1928826" cy="785818"/>
          </a:xfrm>
          <a:prstGeom prst="roundRect">
            <a:avLst/>
          </a:prstGeom>
          <a:noFill/>
          <a:ln w="19050" cap="flat" cmpd="sng" algn="ctr">
            <a:solidFill>
              <a:srgbClr val="99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29124" y="2571750"/>
            <a:ext cx="3214710" cy="4247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b="0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jedinični komplement</a:t>
            </a:r>
            <a:endParaRPr lang="en-US" b="0" dirty="0" smtClean="0">
              <a:solidFill>
                <a:srgbClr val="FF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>
            <a:stCxn id="10" idx="1"/>
          </p:cNvCxnSpPr>
          <p:nvPr/>
        </p:nvCxnSpPr>
        <p:spPr bwMode="auto">
          <a:xfrm rot="10800000" flipV="1">
            <a:off x="3643306" y="2784116"/>
            <a:ext cx="785818" cy="502014"/>
          </a:xfrm>
          <a:prstGeom prst="straightConnector1">
            <a:avLst/>
          </a:prstGeom>
          <a:noFill/>
          <a:ln w="19050" cap="flat" cmpd="sng" algn="ctr">
            <a:solidFill>
              <a:srgbClr val="FF6699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Rectangle 13"/>
          <p:cNvSpPr/>
          <p:nvPr/>
        </p:nvSpPr>
        <p:spPr>
          <a:xfrm>
            <a:off x="4429124" y="3361464"/>
            <a:ext cx="3214710" cy="4247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b="0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dvojni komplement</a:t>
            </a:r>
            <a:endParaRPr lang="en-US" b="0" dirty="0" smtClean="0"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 bwMode="auto">
          <a:xfrm rot="10800000">
            <a:off x="3857620" y="3571882"/>
            <a:ext cx="571504" cy="1948"/>
          </a:xfrm>
          <a:prstGeom prst="straightConnector1">
            <a:avLst/>
          </a:prstGeom>
          <a:noFill/>
          <a:ln w="19050" cap="flat" cmpd="sng" algn="ctr">
            <a:solidFill>
              <a:srgbClr val="990099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825893"/>
            <a:ext cx="8643998" cy="40072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Posmatramo broj 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0 0 1 1 1 0.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Njegov  jedinični  komplement  je  broj   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1 1 0 0 0 1.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Dvojni  komplement  se  dobija kad dodamo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1         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1 1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indent="4572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+	1 1 0 0 0 1</a:t>
            </a:r>
          </a:p>
          <a:p>
            <a:pPr indent="4572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+	               1</a:t>
            </a:r>
          </a:p>
          <a:p>
            <a:pPr algn="jus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   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1 0 1 1 1 1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       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preliv</a:t>
            </a:r>
            <a:endParaRPr lang="en-US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2" y="142858"/>
            <a:ext cx="8786874" cy="9079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Oduze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ti dva binarna broja: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1110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			       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0011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1571604" y="3856046"/>
            <a:ext cx="2143140" cy="1588"/>
          </a:xfrm>
          <a:prstGeom prst="straightConnector1">
            <a:avLst/>
          </a:prstGeom>
          <a:noFill/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6" name="Rectangle 5"/>
          <p:cNvSpPr/>
          <p:nvPr/>
        </p:nvSpPr>
        <p:spPr>
          <a:xfrm>
            <a:off x="4857752" y="4361596"/>
            <a:ext cx="4000528" cy="4247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rezultat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111 = (47)</a:t>
            </a:r>
            <a:r>
              <a:rPr lang="sr-Latn-ME" sz="2800" baseline="-25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Elbow Connector 6"/>
          <p:cNvCxnSpPr/>
          <p:nvPr/>
        </p:nvCxnSpPr>
        <p:spPr bwMode="auto">
          <a:xfrm>
            <a:off x="2000232" y="4357700"/>
            <a:ext cx="500066" cy="214314"/>
          </a:xfrm>
          <a:prstGeom prst="bentConnector3">
            <a:avLst>
              <a:gd name="adj1" fmla="val -2825"/>
            </a:avLst>
          </a:prstGeom>
          <a:noFill/>
          <a:ln w="31750" cap="flat" cmpd="sng" algn="ctr">
            <a:solidFill>
              <a:srgbClr val="62A2DC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Rounded Rectangle 7"/>
          <p:cNvSpPr/>
          <p:nvPr/>
        </p:nvSpPr>
        <p:spPr bwMode="auto">
          <a:xfrm>
            <a:off x="2000232" y="3071816"/>
            <a:ext cx="1785950" cy="357190"/>
          </a:xfrm>
          <a:prstGeom prst="roundRect">
            <a:avLst/>
          </a:prstGeom>
          <a:noFill/>
          <a:ln w="19050" cap="flat" cmpd="sng" algn="ctr">
            <a:solidFill>
              <a:srgbClr val="FF66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1928794" y="3000378"/>
            <a:ext cx="1928826" cy="785818"/>
          </a:xfrm>
          <a:prstGeom prst="roundRect">
            <a:avLst/>
          </a:prstGeom>
          <a:noFill/>
          <a:ln w="19050" cap="flat" cmpd="sng" algn="ctr">
            <a:solidFill>
              <a:srgbClr val="99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29124" y="2500312"/>
            <a:ext cx="3214710" cy="4247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b="0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jedinični komplement</a:t>
            </a:r>
            <a:endParaRPr lang="en-US" b="0" dirty="0" smtClean="0">
              <a:solidFill>
                <a:srgbClr val="FF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 bwMode="auto">
          <a:xfrm rot="10800000" flipV="1">
            <a:off x="3643306" y="2712678"/>
            <a:ext cx="785818" cy="502014"/>
          </a:xfrm>
          <a:prstGeom prst="straightConnector1">
            <a:avLst/>
          </a:prstGeom>
          <a:noFill/>
          <a:ln w="19050" cap="flat" cmpd="sng" algn="ctr">
            <a:solidFill>
              <a:srgbClr val="FF6699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Rectangle 11"/>
          <p:cNvSpPr/>
          <p:nvPr/>
        </p:nvSpPr>
        <p:spPr>
          <a:xfrm>
            <a:off x="4429124" y="3290026"/>
            <a:ext cx="3214710" cy="4247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b="0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dvojni komplement</a:t>
            </a:r>
            <a:endParaRPr lang="en-US" b="0" dirty="0" smtClean="0"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Arrow Connector 12"/>
          <p:cNvCxnSpPr>
            <a:stCxn id="12" idx="1"/>
          </p:cNvCxnSpPr>
          <p:nvPr/>
        </p:nvCxnSpPr>
        <p:spPr bwMode="auto">
          <a:xfrm rot="10800000">
            <a:off x="3857620" y="3500444"/>
            <a:ext cx="571504" cy="1948"/>
          </a:xfrm>
          <a:prstGeom prst="straightConnector1">
            <a:avLst/>
          </a:prstGeom>
          <a:noFill/>
          <a:ln w="19050" cap="flat" cmpd="sng" algn="ctr">
            <a:solidFill>
              <a:srgbClr val="990099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60277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Zadaci za vježbu: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1139176"/>
            <a:ext cx="4000528" cy="26930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Sabrati dva binarna broja: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(10001)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+ (11001)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(11001)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+ (1001)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(111001)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+ (11111)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(11011)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+ (10010)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(10101)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+ (10101)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86314" y="1878969"/>
            <a:ext cx="4071966" cy="26930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Oduzeti dva binarna broja: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(1110)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- (110)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(10010)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- (111)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(10101)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(1011)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(1001)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- (10)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(11000)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- (1111)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142844" y="928676"/>
            <a:ext cx="4071966" cy="3000396"/>
          </a:xfrm>
          <a:prstGeom prst="roundRect">
            <a:avLst/>
          </a:prstGeom>
          <a:noFill/>
          <a:ln w="19050" cap="flat" cmpd="sng" algn="ctr">
            <a:solidFill>
              <a:srgbClr val="FF6600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714876" y="1714494"/>
            <a:ext cx="4143404" cy="3000396"/>
          </a:xfrm>
          <a:prstGeom prst="roundRect">
            <a:avLst/>
          </a:prstGeom>
          <a:noFill/>
          <a:ln w="19050" cap="flat" cmpd="sng" algn="ctr">
            <a:solidFill>
              <a:schemeClr val="tx2">
                <a:lumMod val="50000"/>
              </a:schemeClr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72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inarn</a:t>
            </a: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množe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nj</a:t>
            </a: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</a:t>
            </a:r>
            <a:endParaRPr lang="en-US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14282" y="1461353"/>
            <a:ext cx="4000528" cy="2539157"/>
            <a:chOff x="214282" y="785800"/>
            <a:chExt cx="4000528" cy="2539157"/>
          </a:xfrm>
        </p:grpSpPr>
        <p:sp>
          <p:nvSpPr>
            <p:cNvPr id="7" name="Rectangle 6"/>
            <p:cNvSpPr/>
            <p:nvPr/>
          </p:nvSpPr>
          <p:spPr>
            <a:xfrm>
              <a:off x="214282" y="785800"/>
              <a:ext cx="4000528" cy="253915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Primjer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: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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 = 1101001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00000    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+	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</a:t>
              </a:r>
              <a:endPara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1101001</a:t>
              </a:r>
            </a:p>
          </p:txBody>
        </p:sp>
        <p:cxnSp>
          <p:nvCxnSpPr>
            <p:cNvPr id="4" name="Straight Arrow Connector 3"/>
            <p:cNvCxnSpPr/>
            <p:nvPr/>
          </p:nvCxnSpPr>
          <p:spPr bwMode="auto">
            <a:xfrm>
              <a:off x="928662" y="1643056"/>
              <a:ext cx="1500198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6" name="Straight Arrow Connector 5"/>
            <p:cNvCxnSpPr/>
            <p:nvPr/>
          </p:nvCxnSpPr>
          <p:spPr bwMode="auto">
            <a:xfrm>
              <a:off x="928662" y="2857502"/>
              <a:ext cx="1500198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9" name="Group 8"/>
          <p:cNvGrpSpPr/>
          <p:nvPr/>
        </p:nvGrpSpPr>
        <p:grpSpPr>
          <a:xfrm>
            <a:off x="4643438" y="330487"/>
            <a:ext cx="4000528" cy="2169825"/>
            <a:chOff x="214282" y="785800"/>
            <a:chExt cx="4000528" cy="2169825"/>
          </a:xfrm>
        </p:grpSpPr>
        <p:sp>
          <p:nvSpPr>
            <p:cNvPr id="10" name="Rectangle 9"/>
            <p:cNvSpPr/>
            <p:nvPr/>
          </p:nvSpPr>
          <p:spPr>
            <a:xfrm>
              <a:off x="214282" y="785800"/>
              <a:ext cx="4000528" cy="216982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Primjer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: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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 = 101010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+  00000     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101010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 bwMode="auto">
            <a:xfrm>
              <a:off x="928662" y="1643056"/>
              <a:ext cx="1500198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>
              <a:off x="928662" y="2466113"/>
              <a:ext cx="1500198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13" name="Group 12"/>
          <p:cNvGrpSpPr/>
          <p:nvPr/>
        </p:nvGrpSpPr>
        <p:grpSpPr>
          <a:xfrm>
            <a:off x="4286248" y="2571750"/>
            <a:ext cx="4000528" cy="2539157"/>
            <a:chOff x="214282" y="785800"/>
            <a:chExt cx="4000528" cy="2539157"/>
          </a:xfrm>
        </p:grpSpPr>
        <p:sp>
          <p:nvSpPr>
            <p:cNvPr id="14" name="Rectangle 13"/>
            <p:cNvSpPr/>
            <p:nvPr/>
          </p:nvSpPr>
          <p:spPr>
            <a:xfrm>
              <a:off x="214282" y="785800"/>
              <a:ext cx="4000528" cy="253915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Primjer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: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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100 = 1010100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00000     </a:t>
              </a:r>
            </a:p>
            <a:p>
              <a:pPr indent="457200" algn="just">
                <a:spcBef>
                  <a:spcPts val="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+	</a:t>
              </a:r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00000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1010100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928662" y="1643056"/>
              <a:ext cx="1500198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>
              <a:off x="928662" y="2857502"/>
              <a:ext cx="1500198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90TGp_climb_dark">
  <a:themeElements>
    <a:clrScheme name="Office Theme 2">
      <a:dk1>
        <a:srgbClr val="5F5F5F"/>
      </a:dk1>
      <a:lt1>
        <a:srgbClr val="FFFFFF"/>
      </a:lt1>
      <a:dk2>
        <a:srgbClr val="232751"/>
      </a:dk2>
      <a:lt2>
        <a:srgbClr val="CCFFCC"/>
      </a:lt2>
      <a:accent1>
        <a:srgbClr val="62A2DC"/>
      </a:accent1>
      <a:accent2>
        <a:srgbClr val="E29B54"/>
      </a:accent2>
      <a:accent3>
        <a:srgbClr val="ACACB3"/>
      </a:accent3>
      <a:accent4>
        <a:srgbClr val="DADADA"/>
      </a:accent4>
      <a:accent5>
        <a:srgbClr val="B7CEEB"/>
      </a:accent5>
      <a:accent6>
        <a:srgbClr val="CD8C4B"/>
      </a:accent6>
      <a:hlink>
        <a:srgbClr val="83CE5A"/>
      </a:hlink>
      <a:folHlink>
        <a:srgbClr val="DE585B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808080"/>
        </a:dk1>
        <a:lt1>
          <a:srgbClr val="FFFFFF"/>
        </a:lt1>
        <a:dk2>
          <a:srgbClr val="003366"/>
        </a:dk2>
        <a:lt2>
          <a:srgbClr val="FFFFCC"/>
        </a:lt2>
        <a:accent1>
          <a:srgbClr val="79CE24"/>
        </a:accent1>
        <a:accent2>
          <a:srgbClr val="E45267"/>
        </a:accent2>
        <a:accent3>
          <a:srgbClr val="AAADB8"/>
        </a:accent3>
        <a:accent4>
          <a:srgbClr val="DADADA"/>
        </a:accent4>
        <a:accent5>
          <a:srgbClr val="BEE3AC"/>
        </a:accent5>
        <a:accent6>
          <a:srgbClr val="CF495D"/>
        </a:accent6>
        <a:hlink>
          <a:srgbClr val="5FC3D7"/>
        </a:hlink>
        <a:folHlink>
          <a:srgbClr val="FAA7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5F5F5F"/>
        </a:dk1>
        <a:lt1>
          <a:srgbClr val="FFFFFF"/>
        </a:lt1>
        <a:dk2>
          <a:srgbClr val="232751"/>
        </a:dk2>
        <a:lt2>
          <a:srgbClr val="CCFFCC"/>
        </a:lt2>
        <a:accent1>
          <a:srgbClr val="62A2DC"/>
        </a:accent1>
        <a:accent2>
          <a:srgbClr val="E29B54"/>
        </a:accent2>
        <a:accent3>
          <a:srgbClr val="ACACB3"/>
        </a:accent3>
        <a:accent4>
          <a:srgbClr val="DADADA"/>
        </a:accent4>
        <a:accent5>
          <a:srgbClr val="B7CEEB"/>
        </a:accent5>
        <a:accent6>
          <a:srgbClr val="CD8C4B"/>
        </a:accent6>
        <a:hlink>
          <a:srgbClr val="83CE5A"/>
        </a:hlink>
        <a:folHlink>
          <a:srgbClr val="DE585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5F5F5F"/>
        </a:dk1>
        <a:lt1>
          <a:srgbClr val="FFFFFF"/>
        </a:lt1>
        <a:dk2>
          <a:srgbClr val="504736"/>
        </a:dk2>
        <a:lt2>
          <a:srgbClr val="CCECFF"/>
        </a:lt2>
        <a:accent1>
          <a:srgbClr val="DE6084"/>
        </a:accent1>
        <a:accent2>
          <a:srgbClr val="63B1C9"/>
        </a:accent2>
        <a:accent3>
          <a:srgbClr val="B3B1AE"/>
        </a:accent3>
        <a:accent4>
          <a:srgbClr val="DADADA"/>
        </a:accent4>
        <a:accent5>
          <a:srgbClr val="ECB6C2"/>
        </a:accent5>
        <a:accent6>
          <a:srgbClr val="59A0B6"/>
        </a:accent6>
        <a:hlink>
          <a:srgbClr val="D08B58"/>
        </a:hlink>
        <a:folHlink>
          <a:srgbClr val="67D53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590TGp_climb_dark</Template>
  <TotalTime>1003</TotalTime>
  <Words>732</Words>
  <Application>Microsoft Office PowerPoint</Application>
  <PresentationFormat>On-screen Show (16:9)</PresentationFormat>
  <Paragraphs>170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590TGp_climb_dark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osnove računarstva</dc:title>
  <dc:creator>violeta</dc:creator>
  <cp:lastModifiedBy>Win 7</cp:lastModifiedBy>
  <cp:revision>201</cp:revision>
  <dcterms:created xsi:type="dcterms:W3CDTF">2016-09-17T00:47:55Z</dcterms:created>
  <dcterms:modified xsi:type="dcterms:W3CDTF">2018-10-16T21:02:04Z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