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20"/>
    <p:restoredTop sz="81183" autoAdjust="0"/>
  </p:normalViewPr>
  <p:slideViewPr>
    <p:cSldViewPr>
      <p:cViewPr varScale="1">
        <p:scale>
          <a:sx n="73" d="100"/>
          <a:sy n="73" d="100"/>
        </p:scale>
        <p:origin x="-129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50E5773-2C32-45AC-B819-30C73A6CDD9F}" type="datetimeFigureOut">
              <a:rPr lang="en-US" smtClean="0"/>
              <a:pPr/>
              <a:t>2/12/2020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0917A8D5-B2C7-495C-895D-47534375315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857364"/>
            <a:ext cx="8458200" cy="1470025"/>
          </a:xfrm>
        </p:spPr>
        <p:txBody>
          <a:bodyPr/>
          <a:lstStyle/>
          <a:p>
            <a:r>
              <a:rPr lang="en-US" b="1" dirty="0" err="1" smtClean="0"/>
              <a:t>Izreda</a:t>
            </a:r>
            <a:r>
              <a:rPr lang="en-US" b="1" dirty="0" smtClean="0"/>
              <a:t> </a:t>
            </a:r>
            <a:r>
              <a:rPr lang="en-US" b="1" dirty="0" err="1" smtClean="0"/>
              <a:t>dugmeta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1536766"/>
          </a:xfrm>
        </p:spPr>
        <p:txBody>
          <a:bodyPr/>
          <a:lstStyle/>
          <a:p>
            <a:r>
              <a:rPr lang="sr-Latn-CS" dirty="0" smtClean="0"/>
              <a:t>Sada kao u predhodnom slučaju označićemo cijeli gumb i ponovo ćemo stisnuti F6. I sada smo na frejmu </a:t>
            </a:r>
            <a:r>
              <a:rPr lang="sr-Latn-CS" b="1" dirty="0" smtClean="0"/>
              <a:t>Down </a:t>
            </a:r>
            <a:r>
              <a:rPr lang="sr-Latn-CS" dirty="0" smtClean="0"/>
              <a:t>i imamo naš gumb.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l="6588" t="10742" r="23682" b="38476"/>
          <a:stretch>
            <a:fillRect/>
          </a:stretch>
        </p:blipFill>
        <p:spPr bwMode="auto">
          <a:xfrm>
            <a:off x="714348" y="2539656"/>
            <a:ext cx="7929682" cy="324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57158" y="5749886"/>
            <a:ext cx="8501122" cy="6795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sr-Latn-C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 sada ćemo u ovom frejmu opet promijeniti boju.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5524"/>
            <a:ext cx="8229600" cy="3753608"/>
          </a:xfrm>
        </p:spPr>
        <p:txBody>
          <a:bodyPr>
            <a:normAutofit fontScale="92500" lnSpcReduction="20000"/>
          </a:bodyPr>
          <a:lstStyle/>
          <a:p>
            <a:r>
              <a:rPr lang="sr-Latn-CS" dirty="0" smtClean="0"/>
              <a:t>Kao i prije selektujemo dugme i izaberemo boju, recim o ljubičastu.  </a:t>
            </a:r>
          </a:p>
          <a:p>
            <a:r>
              <a:rPr lang="sr-Latn-CS" dirty="0" smtClean="0"/>
              <a:t>I sada imamo Up – zeleni, Over – narandžasta, Down – ljubičasta. </a:t>
            </a:r>
          </a:p>
          <a:p>
            <a:r>
              <a:rPr lang="sr-Latn-CS" dirty="0" smtClean="0"/>
              <a:t>I sada ista stvar, označićemo cijelo dugme i stisnuti F6. I sada ispod frejma Hit imamo opet isto dugme. </a:t>
            </a:r>
          </a:p>
          <a:p>
            <a:r>
              <a:rPr lang="sr-Latn-CS" dirty="0" smtClean="0"/>
              <a:t>Vjerovatno ste zapazili da gumb u </a:t>
            </a:r>
            <a:r>
              <a:rPr lang="sr-Latn-CS" b="1" dirty="0" smtClean="0"/>
              <a:t>Up </a:t>
            </a:r>
            <a:r>
              <a:rPr lang="sr-Latn-CS" dirty="0" smtClean="0"/>
              <a:t>stanje je zeleno, gumb kada se ništa ne dogadja.</a:t>
            </a:r>
          </a:p>
          <a:p>
            <a:r>
              <a:rPr lang="sr-Latn-CS" dirty="0" smtClean="0"/>
              <a:t>U </a:t>
            </a:r>
            <a:r>
              <a:rPr lang="sr-Latn-CS" b="1" dirty="0" smtClean="0"/>
              <a:t>Over </a:t>
            </a:r>
            <a:r>
              <a:rPr lang="sr-Latn-CS" dirty="0" smtClean="0"/>
              <a:t>stanje je kada mišem predjemo preko gumba.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9216" t="17578" r="51684" b="40430"/>
          <a:stretch>
            <a:fillRect/>
          </a:stretch>
        </p:blipFill>
        <p:spPr bwMode="auto">
          <a:xfrm>
            <a:off x="1347972" y="4071942"/>
            <a:ext cx="3143272" cy="255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 l="19802" t="17773" r="52196" b="37305"/>
          <a:stretch>
            <a:fillRect/>
          </a:stretch>
        </p:blipFill>
        <p:spPr bwMode="auto">
          <a:xfrm>
            <a:off x="4705557" y="4000504"/>
            <a:ext cx="300971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46962"/>
            <a:ext cx="8229600" cy="2967790"/>
          </a:xfrm>
        </p:spPr>
        <p:txBody>
          <a:bodyPr>
            <a:normAutofit lnSpcReduction="10000"/>
          </a:bodyPr>
          <a:lstStyle/>
          <a:p>
            <a:r>
              <a:rPr lang="sr-Latn-CS" dirty="0" smtClean="0"/>
              <a:t>A </a:t>
            </a:r>
            <a:r>
              <a:rPr lang="sr-Latn-CS" dirty="0" smtClean="0"/>
              <a:t>gumb u </a:t>
            </a:r>
            <a:r>
              <a:rPr lang="sr-Latn-CS" b="1" dirty="0" smtClean="0"/>
              <a:t>Down </a:t>
            </a:r>
            <a:r>
              <a:rPr lang="sr-Latn-CS" dirty="0" smtClean="0"/>
              <a:t>stanje je kada kliknemo na gumb.</a:t>
            </a:r>
          </a:p>
          <a:p>
            <a:r>
              <a:rPr lang="sr-Latn-CS" dirty="0" smtClean="0"/>
              <a:t>A </a:t>
            </a:r>
            <a:r>
              <a:rPr lang="sr-Latn-CS" b="1" dirty="0" smtClean="0"/>
              <a:t>Hit</a:t>
            </a:r>
            <a:r>
              <a:rPr lang="sr-Latn-CS" dirty="0" smtClean="0"/>
              <a:t> to je područke u kojem </a:t>
            </a:r>
            <a:r>
              <a:rPr lang="sr-Latn-CS" dirty="0" smtClean="0"/>
              <a:t>naš gumb </a:t>
            </a:r>
            <a:r>
              <a:rPr lang="sr-Latn-CS" dirty="0" smtClean="0"/>
              <a:t>reaguje. U Hit frejmu nije bitno niti boja niti kako gumb izgleda nego je samo bitno područje koje će gumb reagovati. Nije ni bitno da li će pisati nešto nanjemu. 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/>
          <a:srcRect l="19802" t="16797" r="51647" b="39258"/>
          <a:stretch>
            <a:fillRect/>
          </a:stretch>
        </p:blipFill>
        <p:spPr bwMode="auto">
          <a:xfrm>
            <a:off x="1214414" y="3790311"/>
            <a:ext cx="3214710" cy="278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/>
          <a:srcRect l="19802" t="16797" r="52196" b="39258"/>
          <a:stretch>
            <a:fillRect/>
          </a:stretch>
        </p:blipFill>
        <p:spPr bwMode="auto">
          <a:xfrm>
            <a:off x="4957792" y="3714752"/>
            <a:ext cx="3400422" cy="300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642942"/>
          </a:xfrm>
        </p:spPr>
        <p:txBody>
          <a:bodyPr/>
          <a:lstStyle/>
          <a:p>
            <a:r>
              <a:rPr lang="sr-Latn-CS" dirty="0" smtClean="0"/>
              <a:t>Sada se vraćamo na našu scenu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6039" t="7812" r="23133" b="62891"/>
          <a:stretch>
            <a:fillRect/>
          </a:stretch>
        </p:blipFill>
        <p:spPr bwMode="auto">
          <a:xfrm>
            <a:off x="285752" y="1221075"/>
            <a:ext cx="8572528" cy="1993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14282" y="3286124"/>
            <a:ext cx="8229600" cy="642942"/>
          </a:xfrm>
          <a:prstGeom prst="rect">
            <a:avLst/>
          </a:prstGeom>
        </p:spPr>
        <p:txBody>
          <a:bodyPr vert="horz">
            <a:normAutofit fontScale="77500" lnSpcReduction="20000"/>
          </a:bodyPr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lang="sr-Latn-CS" sz="2800" dirty="0" smtClean="0"/>
              <a:t>Kliknemo na </a:t>
            </a:r>
            <a:r>
              <a:rPr lang="sr-Latn-CS" sz="2800" b="1" dirty="0" smtClean="0"/>
              <a:t>Scene1, </a:t>
            </a:r>
            <a:r>
              <a:rPr lang="sr-Latn-CS" sz="2800" dirty="0" smtClean="0"/>
              <a:t>i sada ćemo otvoriti lajberi, možemo stisnuto Ctrl+l. I videćemo u lajberi naš gumb.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/>
          <a:srcRect l="6040" t="31250" b="17968"/>
          <a:stretch>
            <a:fillRect/>
          </a:stretch>
        </p:blipFill>
        <p:spPr bwMode="auto">
          <a:xfrm>
            <a:off x="214314" y="3973759"/>
            <a:ext cx="8786842" cy="266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6858016" y="6143644"/>
            <a:ext cx="714380" cy="6429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32714"/>
            <a:ext cx="8229600" cy="4325112"/>
          </a:xfrm>
        </p:spPr>
        <p:txBody>
          <a:bodyPr/>
          <a:lstStyle/>
          <a:p>
            <a:r>
              <a:rPr lang="sr-Latn-CS" dirty="0" smtClean="0"/>
              <a:t>Sada ćemo kliknuti na njega i odvući na radnu površinu. I tu poravnati na sredunu.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t="7812" b="24804"/>
          <a:stretch>
            <a:fillRect/>
          </a:stretch>
        </p:blipFill>
        <p:spPr bwMode="auto">
          <a:xfrm>
            <a:off x="142876" y="2359092"/>
            <a:ext cx="8858280" cy="3355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8400"/>
            <a:ext cx="8229600" cy="610336"/>
          </a:xfrm>
        </p:spPr>
        <p:txBody>
          <a:bodyPr>
            <a:normAutofit/>
          </a:bodyPr>
          <a:lstStyle/>
          <a:p>
            <a:r>
              <a:rPr lang="sr-Latn-CS" dirty="0" smtClean="0"/>
              <a:t>Ako odaberemo Control/Enable Simple Button </a:t>
            </a:r>
            <a:endParaRPr lang="en-US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3994" y="1428736"/>
            <a:ext cx="7685658" cy="432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14366" y="5890498"/>
            <a:ext cx="8229600" cy="61033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sr-Latn-C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Dobili smo naš gumb.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000528"/>
          </a:xfrm>
        </p:spPr>
        <p:txBody>
          <a:bodyPr>
            <a:normAutofit/>
          </a:bodyPr>
          <a:lstStyle/>
          <a:p>
            <a:r>
              <a:rPr lang="sr-Latn-CS" sz="2400" dirty="0" smtClean="0"/>
              <a:t>On je zeleni, kada predjemo preko njega on je narandžsti a kad kliknemo na njega ljubičast. </a:t>
            </a:r>
          </a:p>
          <a:p>
            <a:pPr>
              <a:buNone/>
            </a:pPr>
            <a:endParaRPr lang="sr-Latn-CS" sz="2400" dirty="0" smtClean="0"/>
          </a:p>
          <a:p>
            <a:pPr>
              <a:buNone/>
            </a:pPr>
            <a:r>
              <a:rPr lang="sr-Latn-CS" sz="2400" dirty="0" smtClean="0"/>
              <a:t>Dobili smo naše dugme, sada kliknemo ponovo</a:t>
            </a:r>
            <a:br>
              <a:rPr lang="sr-Latn-CS" sz="2400" dirty="0" smtClean="0"/>
            </a:br>
            <a:r>
              <a:rPr lang="sr-Latn-CS" sz="2400" dirty="0" smtClean="0"/>
              <a:t>Control/Enable </a:t>
            </a:r>
            <a:r>
              <a:rPr lang="sr-Latn-CS" sz="2400" dirty="0" smtClean="0"/>
              <a:t>Simple </a:t>
            </a:r>
            <a:r>
              <a:rPr lang="sr-Latn-CS" sz="2400" dirty="0" smtClean="0"/>
              <a:t>Button, ako želimo da taj naš gumb vodi negdje kad kliknemo na njega, recimo na neku stranicu.</a:t>
            </a:r>
          </a:p>
          <a:p>
            <a:pPr>
              <a:buNone/>
            </a:pPr>
            <a:endParaRPr lang="sr-Latn-CS" sz="2400" dirty="0" smtClean="0"/>
          </a:p>
          <a:p>
            <a:pPr>
              <a:buNone/>
            </a:pPr>
            <a:r>
              <a:rPr lang="sr-Latn-CS" sz="2400" dirty="0" smtClean="0"/>
              <a:t>Onda ćemo kliknuti na njega i otvoriti prozor Actions. </a:t>
            </a:r>
            <a:endParaRPr lang="en-US" sz="2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039" t="46875" r="21486" b="15039"/>
          <a:stretch>
            <a:fillRect/>
          </a:stretch>
        </p:blipFill>
        <p:spPr bwMode="auto">
          <a:xfrm>
            <a:off x="1214414" y="4643446"/>
            <a:ext cx="6715108" cy="1984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1071538" y="6000768"/>
            <a:ext cx="1071570" cy="6429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2071702"/>
          </a:xfrm>
        </p:spPr>
        <p:txBody>
          <a:bodyPr/>
          <a:lstStyle/>
          <a:p>
            <a:r>
              <a:rPr lang="sr-Latn-CS" dirty="0" smtClean="0"/>
              <a:t>I vidimo piše nam Button. I u prozor koji nam se sada otvorio 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 l="5490" t="53711" r="21486" b="18945"/>
          <a:stretch>
            <a:fillRect/>
          </a:stretch>
        </p:blipFill>
        <p:spPr bwMode="auto">
          <a:xfrm>
            <a:off x="571536" y="1785926"/>
            <a:ext cx="8358182" cy="175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28596" y="3643314"/>
            <a:ext cx="8229600" cy="207170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472" y="3643314"/>
            <a:ext cx="8229600" cy="85725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kumimoji="0" lang="sr-Latn-C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ćemo</a:t>
            </a:r>
            <a:r>
              <a:rPr kumimoji="0" lang="sr-Latn-C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upisati našu željenu adresu.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/>
          <a:srcRect l="6076" t="54883" r="21449" b="18750"/>
          <a:stretch>
            <a:fillRect/>
          </a:stretch>
        </p:blipFill>
        <p:spPr bwMode="auto">
          <a:xfrm>
            <a:off x="214282" y="4357694"/>
            <a:ext cx="8715404" cy="178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4325112"/>
          </a:xfrm>
        </p:spPr>
        <p:txBody>
          <a:bodyPr/>
          <a:lstStyle/>
          <a:p>
            <a:r>
              <a:rPr lang="sr-Latn-CS" dirty="0" smtClean="0"/>
              <a:t>Kucamo:</a:t>
            </a:r>
          </a:p>
          <a:p>
            <a:pPr>
              <a:buNone/>
            </a:pPr>
            <a:r>
              <a:rPr lang="sr-Latn-CS" dirty="0" smtClean="0">
                <a:solidFill>
                  <a:srgbClr val="0070C0"/>
                </a:solidFill>
              </a:rPr>
              <a:t>on (release) </a:t>
            </a:r>
            <a:r>
              <a:rPr lang="en-US" dirty="0" smtClean="0">
                <a:solidFill>
                  <a:srgbClr val="0070C0"/>
                </a:solidFill>
              </a:rPr>
              <a:t>{</a:t>
            </a:r>
          </a:p>
          <a:p>
            <a:pPr>
              <a:buNone/>
            </a:pPr>
            <a:r>
              <a:rPr lang="en-US" dirty="0" err="1" smtClean="0">
                <a:solidFill>
                  <a:srgbClr val="0070C0"/>
                </a:solidFill>
              </a:rPr>
              <a:t>getURL</a:t>
            </a:r>
            <a:r>
              <a:rPr lang="en-US" dirty="0" smtClean="0">
                <a:solidFill>
                  <a:srgbClr val="0070C0"/>
                </a:solidFill>
              </a:rPr>
              <a:t> (</a:t>
            </a:r>
            <a:r>
              <a:rPr lang="sr-Latn-CS" dirty="0" smtClean="0">
                <a:solidFill>
                  <a:srgbClr val="0070C0"/>
                </a:solidFill>
              </a:rPr>
              <a:t>“http://www.ucionica.net”</a:t>
            </a:r>
            <a:r>
              <a:rPr lang="en-US" dirty="0" smtClean="0">
                <a:solidFill>
                  <a:srgbClr val="0070C0"/>
                </a:solidFill>
              </a:rPr>
              <a:t>)</a:t>
            </a:r>
            <a:r>
              <a:rPr lang="sr-Latn-CS" dirty="0" smtClean="0">
                <a:solidFill>
                  <a:srgbClr val="0070C0"/>
                </a:solidFill>
              </a:rPr>
              <a:t>;</a:t>
            </a:r>
          </a:p>
          <a:p>
            <a:pPr>
              <a:buNone/>
            </a:pPr>
            <a:r>
              <a:rPr lang="en-US" dirty="0" smtClean="0">
                <a:solidFill>
                  <a:srgbClr val="0070C0"/>
                </a:solidFill>
              </a:rPr>
              <a:t>}</a:t>
            </a:r>
            <a:r>
              <a:rPr lang="sr-Latn-CS" dirty="0" smtClean="0">
                <a:solidFill>
                  <a:srgbClr val="0070C0"/>
                </a:solidFill>
              </a:rPr>
              <a:t> </a:t>
            </a:r>
            <a:endParaRPr lang="en-US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00034" y="3286124"/>
            <a:ext cx="8229600" cy="221457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Ovo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</a:t>
            </a:r>
            <a:r>
              <a:rPr lang="en-US" sz="2800" dirty="0" smtClean="0"/>
              <a:t>m </a:t>
            </a:r>
            <a:r>
              <a:rPr lang="en-US" sz="2800" dirty="0" err="1" smtClean="0"/>
              <a:t>govori</a:t>
            </a:r>
            <a:r>
              <a:rPr lang="en-US" sz="2800" dirty="0" smtClean="0"/>
              <a:t> </a:t>
            </a:r>
            <a:r>
              <a:rPr lang="en-US" sz="2800" dirty="0" err="1" smtClean="0"/>
              <a:t>kada</a:t>
            </a:r>
            <a:r>
              <a:rPr lang="en-US" sz="2800" dirty="0" smtClean="0"/>
              <a:t> </a:t>
            </a:r>
            <a:r>
              <a:rPr lang="en-US" sz="2800" dirty="0" err="1" smtClean="0"/>
              <a:t>pritisnemo</a:t>
            </a:r>
            <a:r>
              <a:rPr lang="en-US" sz="2800" dirty="0" smtClean="0"/>
              <a:t> </a:t>
            </a:r>
            <a:r>
              <a:rPr lang="en-US" sz="2800" dirty="0" err="1" smtClean="0"/>
              <a:t>gumb</a:t>
            </a:r>
            <a:r>
              <a:rPr lang="en-US" sz="2800" dirty="0" smtClean="0"/>
              <a:t> </a:t>
            </a:r>
            <a:r>
              <a:rPr lang="en-US" sz="2800" dirty="0" err="1" smtClean="0"/>
              <a:t>pove</a:t>
            </a:r>
            <a:r>
              <a:rPr lang="sr-Latn-CS" sz="2800" dirty="0" smtClean="0"/>
              <a:t>šće nas na adresu koju smo naveli</a:t>
            </a:r>
            <a:r>
              <a:rPr lang="sr-Latn-ME" sz="2800" dirty="0" smtClean="0"/>
              <a:t>.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endParaRPr kumimoji="0" lang="sr-Latn-ME" sz="2800" b="0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lang="sr-Latn-ME" sz="2800" dirty="0" smtClean="0"/>
              <a:t>Da istetstiramo ovo pritisnućemo Ctrl+Enter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6039" t="15625" r="22035" b="24804"/>
          <a:stretch>
            <a:fillRect/>
          </a:stretch>
        </p:blipFill>
        <p:spPr bwMode="auto">
          <a:xfrm>
            <a:off x="928662" y="2786058"/>
            <a:ext cx="7286644" cy="3393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28596" y="1000108"/>
            <a:ext cx="8229600" cy="1428760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Kako</a:t>
            </a:r>
            <a:r>
              <a:rPr lang="en-US" dirty="0" smtClean="0"/>
              <a:t> </a:t>
            </a:r>
            <a:r>
              <a:rPr lang="en-US" dirty="0" err="1" smtClean="0"/>
              <a:t>napraviti</a:t>
            </a:r>
            <a:r>
              <a:rPr lang="en-US" dirty="0" smtClean="0"/>
              <a:t> </a:t>
            </a:r>
            <a:r>
              <a:rPr lang="en-US" dirty="0" err="1" smtClean="0"/>
              <a:t>dugme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akcijom</a:t>
            </a:r>
            <a:r>
              <a:rPr lang="en-US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bez</a:t>
            </a:r>
            <a:r>
              <a:rPr lang="en-US" dirty="0" smtClean="0"/>
              <a:t> </a:t>
            </a:r>
            <a:r>
              <a:rPr lang="en-US" dirty="0" err="1" smtClean="0"/>
              <a:t>njega</a:t>
            </a:r>
            <a:r>
              <a:rPr lang="en-US" dirty="0" smtClean="0"/>
              <a:t>/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282" y="714356"/>
            <a:ext cx="2571768" cy="200026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en-US" dirty="0" err="1" smtClean="0"/>
              <a:t>Za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sr-Latn-CS" dirty="0" smtClean="0"/>
              <a:t>č</a:t>
            </a:r>
            <a:r>
              <a:rPr lang="en-US" dirty="0" err="1" smtClean="0"/>
              <a:t>etak</a:t>
            </a:r>
            <a:r>
              <a:rPr lang="en-US" dirty="0" smtClean="0"/>
              <a:t> </a:t>
            </a:r>
            <a:r>
              <a:rPr lang="sr-Latn-CS" dirty="0" smtClean="0"/>
              <a:t>otvorićemo novi dokument.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6836" r="83528" b="44336"/>
          <a:stretch>
            <a:fillRect/>
          </a:stretch>
        </p:blipFill>
        <p:spPr bwMode="auto">
          <a:xfrm>
            <a:off x="714348" y="2928934"/>
            <a:ext cx="2143140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26985" t="19830" r="27489" b="17773"/>
          <a:stretch>
            <a:fillRect/>
          </a:stretch>
        </p:blipFill>
        <p:spPr bwMode="auto">
          <a:xfrm>
            <a:off x="4357686" y="714356"/>
            <a:ext cx="361560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642910" y="2786058"/>
            <a:ext cx="928694" cy="6429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286248" y="1142984"/>
            <a:ext cx="2000264" cy="28575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6076" t="8008" r="21998" b="25586"/>
          <a:stretch>
            <a:fillRect/>
          </a:stretch>
        </p:blipFill>
        <p:spPr bwMode="auto">
          <a:xfrm>
            <a:off x="3428928" y="3749074"/>
            <a:ext cx="5215038" cy="2707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42876" y="3071810"/>
            <a:ext cx="5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b="1" dirty="0" smtClean="0">
                <a:solidFill>
                  <a:srgbClr val="FF0000"/>
                </a:solidFill>
              </a:rPr>
              <a:t>1.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868" y="3214686"/>
            <a:ext cx="5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b="1" dirty="0" smtClean="0">
                <a:solidFill>
                  <a:srgbClr val="FF0000"/>
                </a:solidFill>
              </a:rPr>
              <a:t>3.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43306" y="785794"/>
            <a:ext cx="571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CS" b="1" dirty="0" smtClean="0">
                <a:solidFill>
                  <a:srgbClr val="FF0000"/>
                </a:solidFill>
              </a:rPr>
              <a:t>2.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1500198"/>
          </a:xfrm>
        </p:spPr>
        <p:txBody>
          <a:bodyPr/>
          <a:lstStyle/>
          <a:p>
            <a:r>
              <a:rPr lang="sr-Latn-CS" dirty="0" smtClean="0"/>
              <a:t>Prvo što ćemo uraditi kliknućemo na Insert/New Simbol... i označižemo Button i napisaćemo ime, recimo Gumb i kliknućemo na OK. 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t="6836" r="21486" b="20898"/>
          <a:stretch>
            <a:fillRect/>
          </a:stretch>
        </p:blipFill>
        <p:spPr bwMode="auto">
          <a:xfrm>
            <a:off x="357158" y="2320952"/>
            <a:ext cx="8215402" cy="425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785818"/>
          </a:xfrm>
        </p:spPr>
        <p:txBody>
          <a:bodyPr/>
          <a:lstStyle/>
          <a:p>
            <a:r>
              <a:rPr lang="sr-Latn-CS" dirty="0" smtClean="0"/>
              <a:t>Sada nam se otvorio novi prozor, našeg Gumba.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6039" t="7812" r="21486" b="62891"/>
          <a:stretch>
            <a:fillRect/>
          </a:stretch>
        </p:blipFill>
        <p:spPr bwMode="auto">
          <a:xfrm>
            <a:off x="571472" y="1363806"/>
            <a:ext cx="8143868" cy="185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1357290" y="1357298"/>
            <a:ext cx="928694" cy="6429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71472" y="3429000"/>
            <a:ext cx="8229600" cy="78581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Char char="•"/>
              <a:tabLst/>
              <a:defRPr/>
            </a:pPr>
            <a:r>
              <a:rPr kumimoji="0" lang="sr-Latn-C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Sada možemo primjetiti</a:t>
            </a:r>
            <a:r>
              <a:rPr kumimoji="0" lang="sr-Latn-C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da imamo četri frejma ili četri stanja našeg gumba Up, Over, Down i Hit.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039" t="7812" r="21486" b="62891"/>
          <a:stretch>
            <a:fillRect/>
          </a:stretch>
        </p:blipFill>
        <p:spPr bwMode="auto">
          <a:xfrm>
            <a:off x="571472" y="4357694"/>
            <a:ext cx="8143868" cy="185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val 7"/>
          <p:cNvSpPr/>
          <p:nvPr/>
        </p:nvSpPr>
        <p:spPr>
          <a:xfrm>
            <a:off x="1928794" y="4929198"/>
            <a:ext cx="1500198" cy="500066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0550" t="42911" r="23133" b="38323"/>
          <a:stretch>
            <a:fillRect/>
          </a:stretch>
        </p:blipFill>
        <p:spPr bwMode="auto">
          <a:xfrm>
            <a:off x="326585" y="1928802"/>
            <a:ext cx="8531695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18400"/>
            <a:ext cx="8229600" cy="1539030"/>
          </a:xfrm>
        </p:spPr>
        <p:txBody>
          <a:bodyPr/>
          <a:lstStyle/>
          <a:p>
            <a:r>
              <a:rPr lang="sr-Latn-CS" dirty="0" smtClean="0"/>
              <a:t>Napravićemo jedan kvadrat, uzećemo zelenu boju otpriike, i na radnoj površini ćemo napraviti jedan pravougaonik. 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034" y="3390168"/>
            <a:ext cx="8229600" cy="15390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lvl="0" indent="-256032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</a:pPr>
            <a:r>
              <a:rPr kumimoji="0" lang="sr-Latn-C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Treba ga sada selektovati ili označiti i pozicionirati na sredinu. U </a:t>
            </a:r>
            <a:r>
              <a:rPr kumimoji="0" lang="sr-Latn-C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Aling </a:t>
            </a:r>
            <a:r>
              <a:rPr kumimoji="0" lang="sr-Latn-C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prozoru ga pozicioniramo</a:t>
            </a:r>
            <a:r>
              <a:rPr kumimoji="0" lang="sr-Latn-C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na sredinu </a:t>
            </a:r>
            <a:r>
              <a:rPr lang="sr-Latn-CS" sz="2800" dirty="0" smtClean="0"/>
              <a:t>radnog </a:t>
            </a:r>
            <a:r>
              <a:rPr lang="sr-Latn-CS" sz="2800" dirty="0" smtClean="0"/>
              <a:t>prostora.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/>
          <a:srcRect l="29136" t="43164" b="33398"/>
          <a:stretch>
            <a:fillRect/>
          </a:stretch>
        </p:blipFill>
        <p:spPr bwMode="auto">
          <a:xfrm>
            <a:off x="138095" y="4826168"/>
            <a:ext cx="9005937" cy="167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 l="34627" t="50977" r="51647" b="40234"/>
          <a:stretch>
            <a:fillRect/>
          </a:stretch>
        </p:blipFill>
        <p:spPr bwMode="auto">
          <a:xfrm>
            <a:off x="3428992" y="2000240"/>
            <a:ext cx="1785950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 l="29649" t="50781" r="48389" b="32617"/>
          <a:stretch>
            <a:fillRect/>
          </a:stretch>
        </p:blipFill>
        <p:spPr bwMode="auto">
          <a:xfrm>
            <a:off x="5715008" y="642918"/>
            <a:ext cx="2857520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14356"/>
            <a:ext cx="8229600" cy="1928826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sr-Latn-CS" dirty="0" smtClean="0"/>
              <a:t>Zatimo dodamo neki tekst,</a:t>
            </a:r>
          </a:p>
          <a:p>
            <a:pPr marL="0" indent="0">
              <a:spcBef>
                <a:spcPts val="0"/>
              </a:spcBef>
              <a:buNone/>
            </a:pPr>
            <a:r>
              <a:rPr lang="sr-Latn-CS" dirty="0" smtClean="0"/>
              <a:t>Uzmemo crnu boju i ukucamo </a:t>
            </a:r>
          </a:p>
          <a:p>
            <a:pPr marL="0" indent="0">
              <a:spcBef>
                <a:spcPts val="0"/>
              </a:spcBef>
              <a:buNone/>
            </a:pPr>
            <a:r>
              <a:rPr lang="sr-Latn-CS" b="1" dirty="0" smtClean="0"/>
              <a:t>GUMB. </a:t>
            </a:r>
            <a:r>
              <a:rPr lang="sr-Latn-CS" dirty="0" smtClean="0"/>
              <a:t>I njega takođe pozicioniramo na sredinu radne površine.</a:t>
            </a:r>
            <a:endParaRPr lang="en-US" b="1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00034" y="2675788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0034" y="2714620"/>
            <a:ext cx="8229600" cy="1928826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Tx/>
              <a:buFont typeface="Georgia"/>
              <a:buNone/>
              <a:tabLst/>
              <a:defRPr/>
            </a:pPr>
            <a:r>
              <a:rPr kumimoji="0" lang="sr-Latn-C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Sada</a:t>
            </a:r>
            <a:r>
              <a:rPr kumimoji="0" lang="sr-Latn-CS" sz="28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imamo prvo stanje, znači Up, ili kada je GUMB u početnom stanju. Znači ništa se snjime ne događa.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l="6625" t="14844" r="21449" b="39258"/>
          <a:stretch>
            <a:fillRect/>
          </a:stretch>
        </p:blipFill>
        <p:spPr bwMode="auto">
          <a:xfrm>
            <a:off x="1285852" y="4143380"/>
            <a:ext cx="6357918" cy="2281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325112"/>
          </a:xfrm>
        </p:spPr>
        <p:txBody>
          <a:bodyPr/>
          <a:lstStyle/>
          <a:p>
            <a:r>
              <a:rPr lang="sr-Latn-CS" dirty="0" smtClean="0"/>
              <a:t>Označićemo cijeli GUMB i stisnućemo na tastaturi </a:t>
            </a:r>
            <a:r>
              <a:rPr lang="sr-Latn-CS" b="1" dirty="0" smtClean="0"/>
              <a:t>F6.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6588" t="14648" r="31918" b="35547"/>
          <a:stretch>
            <a:fillRect/>
          </a:stretch>
        </p:blipFill>
        <p:spPr bwMode="auto">
          <a:xfrm>
            <a:off x="642910" y="1857364"/>
            <a:ext cx="8001056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71472" y="5247556"/>
            <a:ext cx="8229600" cy="153903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tabLst/>
              <a:defRPr/>
            </a:pPr>
            <a:r>
              <a:rPr lang="sr-Latn-CS" sz="2800" dirty="0" smtClean="0"/>
              <a:t>Sad smo u frejmu </a:t>
            </a:r>
            <a:r>
              <a:rPr lang="sr-Latn-CS" sz="2800" b="1" dirty="0" smtClean="0"/>
              <a:t>Over. </a:t>
            </a:r>
            <a:r>
              <a:rPr lang="sr-Latn-CS" sz="2800" dirty="0" smtClean="0"/>
              <a:t>Sledeći korak je da promijenimo boju gumba u stanju Over.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4590" t="49805" r="50586" b="38476"/>
          <a:stretch>
            <a:fillRect/>
          </a:stretch>
        </p:blipFill>
        <p:spPr bwMode="auto">
          <a:xfrm>
            <a:off x="6715140" y="1142984"/>
            <a:ext cx="192882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1857388"/>
          </a:xfrm>
        </p:spPr>
        <p:txBody>
          <a:bodyPr/>
          <a:lstStyle/>
          <a:p>
            <a:r>
              <a:rPr lang="sr-Latn-CS" dirty="0" smtClean="0"/>
              <a:t>Kliknućemo na zeleni dio gumba i promijeniti boju po izboru, recimo narandžastu.</a:t>
            </a:r>
          </a:p>
          <a:p>
            <a:r>
              <a:rPr lang="sr-Latn-CS" dirty="0" smtClean="0"/>
              <a:t>I sada vidimo da je na </a:t>
            </a:r>
            <a:r>
              <a:rPr lang="sr-Latn-CS" b="1" dirty="0" smtClean="0"/>
              <a:t>Up </a:t>
            </a:r>
            <a:r>
              <a:rPr lang="sr-Latn-CS" dirty="0" smtClean="0"/>
              <a:t>stanje zeleni a u </a:t>
            </a:r>
            <a:r>
              <a:rPr lang="sr-Latn-CS" b="1" dirty="0" smtClean="0"/>
              <a:t>Over </a:t>
            </a:r>
            <a:r>
              <a:rPr lang="sr-Latn-CS" dirty="0" smtClean="0"/>
              <a:t>narandžasti. </a:t>
            </a:r>
            <a:endParaRPr lang="en-US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19802" t="17773" r="51098" b="31445"/>
          <a:stretch>
            <a:fillRect/>
          </a:stretch>
        </p:blipFill>
        <p:spPr bwMode="auto">
          <a:xfrm>
            <a:off x="571472" y="2857496"/>
            <a:ext cx="3786214" cy="371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l="19253" t="15820" r="49451" b="38282"/>
          <a:stretch>
            <a:fillRect/>
          </a:stretch>
        </p:blipFill>
        <p:spPr bwMode="auto">
          <a:xfrm>
            <a:off x="4714876" y="2928934"/>
            <a:ext cx="407196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Oval 6"/>
          <p:cNvSpPr/>
          <p:nvPr/>
        </p:nvSpPr>
        <p:spPr>
          <a:xfrm>
            <a:off x="428596" y="2714620"/>
            <a:ext cx="714380" cy="6429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000628" y="3000372"/>
            <a:ext cx="642942" cy="64294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254</TotalTime>
  <Words>518</Words>
  <Application>Microsoft Office PowerPoint</Application>
  <PresentationFormat>On-screen Show (4:3)</PresentationFormat>
  <Paragraphs>47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Urban</vt:lpstr>
      <vt:lpstr>Izreda dugmeta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SNEZA</dc:creator>
  <cp:lastModifiedBy>SNEZA</cp:lastModifiedBy>
  <cp:revision>30</cp:revision>
  <dcterms:created xsi:type="dcterms:W3CDTF">2020-02-02T11:51:26Z</dcterms:created>
  <dcterms:modified xsi:type="dcterms:W3CDTF">2020-02-12T22:09:48Z</dcterms:modified>
</cp:coreProperties>
</file>