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4487EE5-DAF3-4619-9DB0-C9C5D0C7970E}" type="datetimeFigureOut">
              <a:rPr lang="en-US" smtClean="0"/>
              <a:t>11.09.2020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C74480D-EB48-40AC-86D9-2D486C40F3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487EE5-DAF3-4619-9DB0-C9C5D0C7970E}" type="datetimeFigureOut">
              <a:rPr lang="en-US" smtClean="0"/>
              <a:t>11.09.2020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74480D-EB48-40AC-86D9-2D486C40F3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487EE5-DAF3-4619-9DB0-C9C5D0C7970E}" type="datetimeFigureOut">
              <a:rPr lang="en-US" smtClean="0"/>
              <a:t>11.09.2020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74480D-EB48-40AC-86D9-2D486C40F3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487EE5-DAF3-4619-9DB0-C9C5D0C7970E}" type="datetimeFigureOut">
              <a:rPr lang="en-US" smtClean="0"/>
              <a:t>11.09.2020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74480D-EB48-40AC-86D9-2D486C40F3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4487EE5-DAF3-4619-9DB0-C9C5D0C7970E}" type="datetimeFigureOut">
              <a:rPr lang="en-US" smtClean="0"/>
              <a:t>11.09.2020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C74480D-EB48-40AC-86D9-2D486C40F3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487EE5-DAF3-4619-9DB0-C9C5D0C7970E}" type="datetimeFigureOut">
              <a:rPr lang="en-US" smtClean="0"/>
              <a:t>11.09.2020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9C74480D-EB48-40AC-86D9-2D486C40F3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487EE5-DAF3-4619-9DB0-C9C5D0C7970E}" type="datetimeFigureOut">
              <a:rPr lang="en-US" smtClean="0"/>
              <a:t>11.09.2020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9C74480D-EB48-40AC-86D9-2D486C40F3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487EE5-DAF3-4619-9DB0-C9C5D0C7970E}" type="datetimeFigureOut">
              <a:rPr lang="en-US" smtClean="0"/>
              <a:t>11.09.2020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74480D-EB48-40AC-86D9-2D486C40F3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487EE5-DAF3-4619-9DB0-C9C5D0C7970E}" type="datetimeFigureOut">
              <a:rPr lang="en-US" smtClean="0"/>
              <a:t>11.09.2020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74480D-EB48-40AC-86D9-2D486C40F3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4487EE5-DAF3-4619-9DB0-C9C5D0C7970E}" type="datetimeFigureOut">
              <a:rPr lang="en-US" smtClean="0"/>
              <a:t>11.09.2020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C74480D-EB48-40AC-86D9-2D486C40F3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4487EE5-DAF3-4619-9DB0-C9C5D0C7970E}" type="datetimeFigureOut">
              <a:rPr lang="en-US" smtClean="0"/>
              <a:t>11.09.2020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C74480D-EB48-40AC-86D9-2D486C40F3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04487EE5-DAF3-4619-9DB0-C9C5D0C7970E}" type="datetimeFigureOut">
              <a:rPr lang="en-US" smtClean="0"/>
              <a:t>11.09.2020</a:t>
            </a:fld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9C74480D-EB48-40AC-86D9-2D486C40F3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Horhe</a:t>
            </a:r>
            <a:r>
              <a:rPr lang="en-US" sz="4000" dirty="0" smtClean="0"/>
              <a:t> Luis </a:t>
            </a:r>
            <a:r>
              <a:rPr lang="en-US" sz="4000" dirty="0" err="1" smtClean="0"/>
              <a:t>Borhes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0"/>
            <a:ext cx="6172200" cy="2501781"/>
          </a:xfrm>
        </p:spPr>
        <p:txBody>
          <a:bodyPr>
            <a:normAutofit/>
          </a:bodyPr>
          <a:lstStyle/>
          <a:p>
            <a:r>
              <a:rPr lang="sr-Latn-ME" sz="4800" dirty="0" smtClean="0"/>
              <a:t>Čekanje</a:t>
            </a:r>
            <a:endParaRPr lang="en-US" sz="4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852936"/>
            <a:ext cx="3024336" cy="326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417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Simboli i metafore u Borhesovim djelima:</a:t>
            </a:r>
          </a:p>
          <a:p>
            <a:pPr marL="0" indent="0">
              <a:buNone/>
            </a:pPr>
            <a:r>
              <a:rPr lang="sr-Latn-ME" dirty="0">
                <a:solidFill>
                  <a:srgbClr val="FF0000"/>
                </a:solidFill>
              </a:rPr>
              <a:t>b</a:t>
            </a:r>
            <a:r>
              <a:rPr lang="sr-Latn-ME" dirty="0" smtClean="0">
                <a:solidFill>
                  <a:srgbClr val="FF0000"/>
                </a:solidFill>
              </a:rPr>
              <a:t>iblioteka</a:t>
            </a:r>
            <a:r>
              <a:rPr lang="sr-Latn-ME" dirty="0" smtClean="0"/>
              <a:t>-svijet</a:t>
            </a:r>
          </a:p>
          <a:p>
            <a:pPr marL="0" indent="0">
              <a:buNone/>
            </a:pPr>
            <a:r>
              <a:rPr lang="sr-Latn-ME" dirty="0">
                <a:solidFill>
                  <a:srgbClr val="FF0000"/>
                </a:solidFill>
              </a:rPr>
              <a:t>l</a:t>
            </a:r>
            <a:r>
              <a:rPr lang="sr-Latn-ME" dirty="0" smtClean="0">
                <a:solidFill>
                  <a:srgbClr val="FF0000"/>
                </a:solidFill>
              </a:rPr>
              <a:t>avirint</a:t>
            </a:r>
            <a:r>
              <a:rPr lang="sr-Latn-ME" dirty="0" smtClean="0"/>
              <a:t>-ogrančenost čovjekovih mogućnosti</a:t>
            </a:r>
          </a:p>
          <a:p>
            <a:pPr marL="0" indent="0">
              <a:buNone/>
            </a:pPr>
            <a:r>
              <a:rPr lang="sr-Latn-ME" dirty="0" smtClean="0">
                <a:solidFill>
                  <a:srgbClr val="FF0000"/>
                </a:solidFill>
              </a:rPr>
              <a:t>lutrija</a:t>
            </a:r>
            <a:r>
              <a:rPr lang="sr-Latn-ME" dirty="0" smtClean="0"/>
              <a:t>-nepredvidljivost</a:t>
            </a:r>
          </a:p>
          <a:p>
            <a:pPr marL="0" indent="0">
              <a:buNone/>
            </a:pPr>
            <a:r>
              <a:rPr lang="sr-Latn-ME" dirty="0">
                <a:solidFill>
                  <a:srgbClr val="FF0000"/>
                </a:solidFill>
              </a:rPr>
              <a:t>o</a:t>
            </a:r>
            <a:r>
              <a:rPr lang="sr-Latn-ME" dirty="0" smtClean="0">
                <a:solidFill>
                  <a:srgbClr val="FF0000"/>
                </a:solidFill>
              </a:rPr>
              <a:t>gledalo</a:t>
            </a:r>
            <a:r>
              <a:rPr lang="sr-Latn-ME" dirty="0" smtClean="0"/>
              <a:t>-personifikacija nepoznatog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4625280"/>
            <a:ext cx="3810000" cy="1900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887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1"/>
          </a:xfrm>
        </p:spPr>
        <p:txBody>
          <a:bodyPr>
            <a:normAutofit fontScale="70000" lnSpcReduction="20000"/>
          </a:bodyPr>
          <a:lstStyle/>
          <a:p>
            <a:r>
              <a:rPr lang="sr-Latn-ME" dirty="0" smtClean="0"/>
              <a:t>Junak novele je uplašeni čovjek koji se krije pod tuđim imenom -Aleksandar Viljari.</a:t>
            </a:r>
          </a:p>
          <a:p>
            <a:r>
              <a:rPr lang="sr-Latn-ME" dirty="0" smtClean="0"/>
              <a:t>Zagontni čovjek   tako se predstavlja ženi kod koje našao smještaj.</a:t>
            </a:r>
          </a:p>
          <a:p>
            <a:r>
              <a:rPr lang="sr-Latn-ME" dirty="0" smtClean="0"/>
              <a:t> Ime Viljari je zapravo uzeo od svog neprijatelja od kojeg zapravo strepi i bježi.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sr-Latn-CS" sz="3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Čin prisvajanja tuđeg imena, imena neprijatelja od koga godinama strepi i osuđuje sebe na usamljenost je prije svega pokušaj umanjivanja straha i strepnje kad već on sam nosi ime neprijatelja – Viljari je tu, sa njim, u njemu, ime kao da ga štiti.</a:t>
            </a:r>
          </a:p>
          <a:p>
            <a:endParaRPr lang="sr-Latn-ME" sz="3300" dirty="0" smtClean="0">
              <a:solidFill>
                <a:srgbClr val="FF0000"/>
              </a:solidFill>
            </a:endParaRPr>
          </a:p>
          <a:p>
            <a:r>
              <a:rPr lang="sr-Latn-ME" dirty="0" smtClean="0"/>
              <a:t>Borhes nam predstavlja svakodnevicu ovog čovjeka koja je zapravo čekanje trenutka susreta sa pravim Aleksandrom Viljareijem.</a:t>
            </a:r>
          </a:p>
          <a:p>
            <a:r>
              <a:rPr lang="sr-Latn-ME" dirty="0" smtClean="0"/>
              <a:t>Olakšanje bi mu predstavljala smrt progonitelja njegovih misli, jer bi život posle toga „bio san“ međutim on se toliko  uživio u svoj lažni indetitet, da bi smrt Viljarija bila i njegova smrt.</a:t>
            </a:r>
          </a:p>
          <a:p>
            <a:r>
              <a:rPr lang="sr-Latn-ME" dirty="0" smtClean="0"/>
              <a:t>Opsesivni strah ovog čovjeka  navodi ga na burnu reakciju čak i i kad ga neko slučajno gurne u prolazu.</a:t>
            </a:r>
          </a:p>
          <a:p>
            <a:endParaRPr lang="sr-Latn-ME" dirty="0" smtClean="0"/>
          </a:p>
          <a:p>
            <a:r>
              <a:rPr lang="sr-Latn-C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 priči je sve relativizirano, sve je kao </a:t>
            </a:r>
            <a:r>
              <a:rPr lang="sr-Latn-C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san.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617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Motiv </a:t>
            </a:r>
            <a:r>
              <a:rPr lang="sr-Latn-ME" i="1" dirty="0" smtClean="0"/>
              <a:t>Božanstene komedije</a:t>
            </a:r>
            <a:r>
              <a:rPr lang="sr-Latn-ME" dirty="0" smtClean="0"/>
              <a:t> i čitanje </a:t>
            </a:r>
            <a:r>
              <a:rPr lang="sr-Latn-ME" i="1" dirty="0" smtClean="0"/>
              <a:t>Pakla:</a:t>
            </a:r>
          </a:p>
          <a:p>
            <a:pPr marL="621792" lvl="1">
              <a:spcBef>
                <a:spcPts val="324"/>
              </a:spcBef>
              <a:buClr>
                <a:srgbClr val="2DA2BF"/>
              </a:buClr>
              <a:buSzTx/>
              <a:buNone/>
            </a:pPr>
            <a:r>
              <a:rPr lang="sr-Latn-CS" sz="1800" i="1" dirty="0">
                <a:solidFill>
                  <a:prstClr val="black"/>
                </a:solidFill>
                <a:latin typeface="Lucida Sans Unicode"/>
              </a:rPr>
              <a:t>Smatrao je da paklene muke o kojima je čitao nisu bile ni neverovatne ni prevelike i nije mislio da bi ga Dante osudio na poslednji krug, u kojem Ugolinovi zubi večno glođu Ruđerijev vrat.</a:t>
            </a:r>
          </a:p>
          <a:p>
            <a:pPr marL="0" indent="0">
              <a:buNone/>
            </a:pPr>
            <a:endParaRPr lang="sr-Latn-CS" sz="1800" i="1" dirty="0" smtClean="0">
              <a:solidFill>
                <a:prstClr val="black"/>
              </a:solidFill>
              <a:latin typeface="Lucida Sans Unicode"/>
            </a:endParaRPr>
          </a:p>
          <a:p>
            <a:pPr marL="0" indent="0">
              <a:buNone/>
            </a:pPr>
            <a:r>
              <a:rPr lang="sr-Latn-CS" sz="1800" i="1" dirty="0" smtClean="0">
                <a:solidFill>
                  <a:prstClr val="black"/>
                </a:solidFill>
                <a:latin typeface="Lucida Sans Unicode"/>
              </a:rPr>
              <a:t> </a:t>
            </a:r>
            <a:r>
              <a:rPr lang="sr-Latn-ME" sz="1800" dirty="0" smtClean="0"/>
              <a:t>Čitanje </a:t>
            </a:r>
            <a:r>
              <a:rPr lang="sr-Latn-ME" sz="1800" i="1" dirty="0" smtClean="0"/>
              <a:t>Pakla razrješava nejasnoće</a:t>
            </a:r>
          </a:p>
          <a:p>
            <a:pPr marL="0" indent="0">
              <a:buNone/>
            </a:pPr>
            <a:endParaRPr lang="sr-Latn-ME" sz="1800" i="1" dirty="0" smtClean="0"/>
          </a:p>
          <a:p>
            <a:pPr marL="0" indent="0">
              <a:buNone/>
            </a:pPr>
            <a:r>
              <a:rPr lang="sr-Latn-ME" sz="1800" i="1" dirty="0" smtClean="0">
                <a:solidFill>
                  <a:schemeClr val="tx2">
                    <a:lumMod val="10000"/>
                  </a:schemeClr>
                </a:solidFill>
              </a:rPr>
              <a:t>Ruđeri je izdao prijatelja Ugolina i dospio u de</a:t>
            </a:r>
            <a:r>
              <a:rPr lang="en-US" sz="1800" i="1" dirty="0" smtClean="0">
                <a:solidFill>
                  <a:schemeClr val="tx2">
                    <a:lumMod val="10000"/>
                  </a:schemeClr>
                </a:solidFill>
              </a:rPr>
              <a:t>v</a:t>
            </a:r>
            <a:r>
              <a:rPr lang="sr-Latn-ME" sz="1800" i="1" dirty="0" smtClean="0">
                <a:solidFill>
                  <a:schemeClr val="tx2">
                    <a:lumMod val="10000"/>
                  </a:schemeClr>
                </a:solidFill>
              </a:rPr>
              <a:t>eti krug pakla, on je rezervisan za izadjice.</a:t>
            </a:r>
          </a:p>
          <a:p>
            <a:pPr marL="0" indent="0">
              <a:buNone/>
            </a:pPr>
            <a:r>
              <a:rPr lang="sr-Latn-ME" sz="1800" i="1" dirty="0" smtClean="0">
                <a:solidFill>
                  <a:schemeClr val="tx2">
                    <a:lumMod val="10000"/>
                  </a:schemeClr>
                </a:solidFill>
              </a:rPr>
              <a:t> Dakle doznajemo da je „Viljari“ izdao prijatelja. Međutim muke o kojima je čitao nisu ni približne onima koje svakodnevno preživljava.</a:t>
            </a:r>
            <a:endParaRPr lang="en-US" sz="1800" i="1" dirty="0" smtClean="0">
              <a:solidFill>
                <a:schemeClr val="tx2">
                  <a:lumMod val="10000"/>
                </a:schemeClr>
              </a:solidFill>
            </a:endParaRPr>
          </a:p>
          <a:p>
            <a:pPr marL="0" indent="0">
              <a:buNone/>
            </a:pPr>
            <a:r>
              <a:rPr lang="sr-Latn-ME" sz="1800" i="1" dirty="0" smtClean="0">
                <a:solidFill>
                  <a:schemeClr val="tx2">
                    <a:lumMod val="10000"/>
                  </a:schemeClr>
                </a:solidFill>
              </a:rPr>
              <a:t> Za njega je  i pakao izbavljenje.</a:t>
            </a:r>
            <a:endParaRPr lang="sr-Latn-ME" i="1" dirty="0" smtClean="0">
              <a:solidFill>
                <a:schemeClr val="tx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156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sr-Latn-CS" sz="2400" dirty="0">
                <a:solidFill>
                  <a:srgbClr val="FF0000"/>
                </a:solidFill>
                <a:latin typeface="Lucida Sans Unicode"/>
              </a:rPr>
              <a:t>Viljari je u zoru uvijek sanjao isti san – obračun revolverima. </a:t>
            </a:r>
            <a:r>
              <a:rPr lang="sr-Latn-CS" sz="2400" dirty="0" smtClean="0">
                <a:solidFill>
                  <a:srgbClr val="FF0000"/>
                </a:solidFill>
                <a:latin typeface="Lucida Sans Unicode"/>
              </a:rPr>
              <a:t>Snovi se ostavruju.  Aleksandar Viljari ga pronalazi :</a:t>
            </a:r>
            <a:endParaRPr lang="sr-Latn-CS" sz="2400" dirty="0">
              <a:solidFill>
                <a:srgbClr val="FF0000"/>
              </a:solidFill>
              <a:latin typeface="Lucida Sans Unicode"/>
            </a:endParaRPr>
          </a:p>
          <a:p>
            <a:pPr marL="914400" lvl="3" indent="0">
              <a:spcBef>
                <a:spcPts val="350"/>
              </a:spcBef>
              <a:buClr>
                <a:srgbClr val="DA1F28"/>
              </a:buClr>
              <a:buSzTx/>
              <a:buNone/>
            </a:pPr>
            <a:r>
              <a:rPr lang="sr-Latn-ME" sz="1600" i="1" dirty="0" smtClean="0">
                <a:solidFill>
                  <a:srgbClr val="FF0000"/>
                </a:solidFill>
                <a:latin typeface="Lucida Sans Unicode"/>
              </a:rPr>
              <a:t>„</a:t>
            </a:r>
            <a:r>
              <a:rPr lang="sr-Latn-CS" sz="1600" i="1" dirty="0" smtClean="0">
                <a:solidFill>
                  <a:srgbClr val="FF0000"/>
                </a:solidFill>
                <a:latin typeface="Lucida Sans Unicode"/>
              </a:rPr>
              <a:t>Jednim </a:t>
            </a:r>
            <a:r>
              <a:rPr lang="sr-Latn-CS" sz="1600" i="1" dirty="0">
                <a:solidFill>
                  <a:srgbClr val="FF0000"/>
                </a:solidFill>
                <a:latin typeface="Lucida Sans Unicode"/>
              </a:rPr>
              <a:t>pokretom ruke zamolio ih je da ga sačekaju, a zatim se okrenuo prema zidu kao da se vraća u san. Je li on to učinio da bi izazvao sažaljenje onih koji su ga ubili, ili što je lakše okončati jedan strašan doživljaj nego ga u mašti večno </a:t>
            </a:r>
            <a:r>
              <a:rPr lang="sr-Latn-CS" sz="1600" i="1" dirty="0" smtClean="0">
                <a:solidFill>
                  <a:srgbClr val="FF0000"/>
                </a:solidFill>
                <a:latin typeface="Lucida Sans Unicode"/>
              </a:rPr>
              <a:t>preživljavati  ili </a:t>
            </a:r>
            <a:r>
              <a:rPr lang="sr-Latn-CS" sz="1600" i="1" dirty="0">
                <a:solidFill>
                  <a:srgbClr val="FF0000"/>
                </a:solidFill>
                <a:latin typeface="Lucida Sans Unicode"/>
              </a:rPr>
              <a:t>– to  mi se čini najvjerovatnijim – zato da bi pretvorio svoje ubice u san u kojem su se oni toliko puta javljali na istom mestu i u isto vreme?</a:t>
            </a:r>
          </a:p>
          <a:p>
            <a:pPr marL="914400" lvl="3" indent="0">
              <a:spcBef>
                <a:spcPts val="350"/>
              </a:spcBef>
              <a:buClr>
                <a:srgbClr val="DA1F28"/>
              </a:buClr>
              <a:buSzTx/>
              <a:buNone/>
            </a:pPr>
            <a:r>
              <a:rPr lang="sr-Latn-CS" sz="1600" i="1" dirty="0">
                <a:solidFill>
                  <a:srgbClr val="FF0000"/>
                </a:solidFill>
                <a:latin typeface="Lucida Sans Unicode"/>
              </a:rPr>
              <a:t>Bio je uhvaćen u toj magiji kada ga je izbrisao pucanj</a:t>
            </a:r>
            <a:r>
              <a:rPr lang="sr-Latn-CS" sz="1600" i="1" dirty="0" smtClean="0">
                <a:solidFill>
                  <a:srgbClr val="FF0000"/>
                </a:solidFill>
                <a:latin typeface="Lucida Sans Unicode"/>
              </a:rPr>
              <a:t>.“</a:t>
            </a:r>
          </a:p>
          <a:p>
            <a:pPr marL="1143000" lvl="3" indent="-228600">
              <a:spcBef>
                <a:spcPts val="350"/>
              </a:spcBef>
              <a:buClr>
                <a:srgbClr val="DA1F28"/>
              </a:buClr>
              <a:buSzTx/>
            </a:pPr>
            <a:endParaRPr lang="sr-Latn-CS" sz="1600" i="1" dirty="0">
              <a:solidFill>
                <a:srgbClr val="FF0000"/>
              </a:solidFill>
              <a:latin typeface="Lucida Sans Unicode"/>
            </a:endParaRPr>
          </a:p>
          <a:p>
            <a:pPr marL="1143000" lvl="3" indent="-228600">
              <a:spcBef>
                <a:spcPts val="350"/>
              </a:spcBef>
              <a:buClr>
                <a:srgbClr val="DA1F28"/>
              </a:buClr>
              <a:buSzTx/>
              <a:buNone/>
            </a:pPr>
            <a:endParaRPr lang="sr-Latn-CS" sz="1600" i="1" dirty="0">
              <a:solidFill>
                <a:srgbClr val="FF0000"/>
              </a:solidFill>
              <a:latin typeface="Lucida Sans Unicode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870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Pripovjedač svoju priču završava retoričkim pitanjem.</a:t>
            </a:r>
          </a:p>
          <a:p>
            <a:pPr marL="0" indent="0">
              <a:buNone/>
            </a:pPr>
            <a:r>
              <a:rPr lang="sr-Latn-ME" dirty="0" smtClean="0"/>
              <a:t>Postupci Viljarija su nejsani.</a:t>
            </a:r>
          </a:p>
          <a:p>
            <a:pPr marL="0" indent="0">
              <a:buNone/>
            </a:pPr>
            <a:r>
              <a:rPr lang="sr-Latn-ME" dirty="0" smtClean="0"/>
              <a:t>Njegovo okretanje ka zidu je:</a:t>
            </a:r>
          </a:p>
          <a:p>
            <a:pPr marL="0" indent="0">
              <a:buNone/>
            </a:pPr>
            <a:r>
              <a:rPr lang="sr-Latn-ME" dirty="0" smtClean="0"/>
              <a:t>Strah, prkos, prezir ? </a:t>
            </a:r>
          </a:p>
          <a:p>
            <a:pPr marL="0" indent="0">
              <a:buNone/>
            </a:pPr>
            <a:r>
              <a:rPr lang="sr-Latn-ME" dirty="0" smtClean="0"/>
              <a:t>Da li je nestalo snage u ovom čovjeku? </a:t>
            </a:r>
          </a:p>
          <a:p>
            <a:pPr marL="0" indent="0">
              <a:buNone/>
            </a:pPr>
            <a:r>
              <a:rPr lang="sr-Latn-ME" dirty="0" smtClean="0"/>
              <a:t>Da li se pomirio sa sudbinom? </a:t>
            </a:r>
          </a:p>
          <a:p>
            <a:pPr marL="0" indent="0">
              <a:buNone/>
            </a:pPr>
            <a:r>
              <a:rPr lang="sr-Latn-ME" dirty="0" smtClean="0"/>
              <a:t>Da li jedva čekao svoju smrt da bi agonija nestala?</a:t>
            </a:r>
          </a:p>
          <a:p>
            <a:pPr marL="0" indent="0">
              <a:buNone/>
            </a:pPr>
            <a:r>
              <a:rPr lang="sr-Latn-ME" dirty="0" smtClean="0"/>
              <a:t>Borhes je postavio pitanje ali nije dao odgovor. Odgovor bi narušio draž ove novele.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4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Novela  „Čekanje“  pripovijeda o čovjeku iz podzemlja . Obiluje neobičnostima, preplitanjem sna i jave, stvarnog i fantastičnog.</a:t>
            </a:r>
            <a:endParaRPr lang="en-US" dirty="0"/>
          </a:p>
          <a:p>
            <a:pPr marL="0" indent="0">
              <a:buNone/>
            </a:pPr>
            <a:r>
              <a:rPr lang="sr-Latn-ME" dirty="0" smtClean="0">
                <a:latin typeface="Arial" pitchFamily="34" charset="0"/>
                <a:cs typeface="Arial" pitchFamily="34" charset="0"/>
              </a:rPr>
              <a:t> Glavni junak stalno  </a:t>
            </a:r>
            <a:r>
              <a:rPr lang="sr-Latn-ME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čeka</a:t>
            </a:r>
            <a:r>
              <a:rPr lang="sr-Latn-ME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sr-Latn-ME" dirty="0" smtClean="0">
                <a:latin typeface="Arial" pitchFamily="34" charset="0"/>
                <a:cs typeface="Arial" pitchFamily="34" charset="0"/>
              </a:rPr>
              <a:t>-da se oslobodi straha</a:t>
            </a:r>
          </a:p>
          <a:p>
            <a:pPr marL="0" indent="0">
              <a:buNone/>
            </a:pPr>
            <a:r>
              <a:rPr lang="sr-Latn-ME" dirty="0" smtClean="0">
                <a:latin typeface="Arial" pitchFamily="34" charset="0"/>
                <a:cs typeface="Arial" pitchFamily="34" charset="0"/>
              </a:rPr>
              <a:t>-usamljenosti</a:t>
            </a:r>
          </a:p>
          <a:p>
            <a:pPr marL="0" indent="0">
              <a:buNone/>
            </a:pPr>
            <a:r>
              <a:rPr lang="sr-Latn-ME" dirty="0" smtClean="0">
                <a:latin typeface="Arial" pitchFamily="34" charset="0"/>
                <a:cs typeface="Arial" pitchFamily="34" charset="0"/>
              </a:rPr>
              <a:t>-izolacije</a:t>
            </a:r>
          </a:p>
          <a:p>
            <a:pPr marL="0" indent="0">
              <a:buNone/>
            </a:pPr>
            <a:endParaRPr lang="sr-Latn-ME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sr-Latn-ME" dirty="0" smtClean="0">
                <a:latin typeface="Arial" pitchFamily="34" charset="0"/>
                <a:cs typeface="Arial" pitchFamily="34" charset="0"/>
              </a:rPr>
              <a:t>Njegov život protkan je apsurdom.</a:t>
            </a:r>
          </a:p>
          <a:p>
            <a:pPr marL="0" indent="0">
              <a:buNone/>
            </a:pPr>
            <a:r>
              <a:rPr lang="sr-Latn-ME" dirty="0" smtClean="0">
                <a:latin typeface="Arial" pitchFamily="34" charset="0"/>
                <a:cs typeface="Arial" pitchFamily="34" charset="0"/>
              </a:rPr>
              <a:t>„Viljariju“  nije potrebna osuda društva, on je samog sebe osudio, zatvorio i čeka kaznu.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6121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Domaći zadatak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ME" dirty="0" smtClean="0"/>
              <a:t>Narativni svijet u priči građen je tako da je kolebljiva granica između stvarnosti i mašte glavnog junaka. Pronađi djelove koji to dokazuju.</a:t>
            </a:r>
          </a:p>
          <a:p>
            <a:r>
              <a:rPr lang="sr-Latn-ME" dirty="0" smtClean="0"/>
              <a:t>Kako narator slika atmosferu čekanja?</a:t>
            </a:r>
          </a:p>
          <a:p>
            <a:r>
              <a:rPr lang="sr-Latn-ME" dirty="0" smtClean="0"/>
              <a:t>Kako je glavni lik pokušao izbjeći konačan kraj?</a:t>
            </a:r>
          </a:p>
          <a:p>
            <a:r>
              <a:rPr lang="sr-Latn-ME" dirty="0" smtClean="0"/>
              <a:t>Objasni riječi „Paklene muke koje je čitao nisu bile ni nevjerovatne ni prevelike“. 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Doma</a:t>
            </a:r>
            <a:r>
              <a:rPr lang="sr-Latn-ME" dirty="0"/>
              <a:t>ći zadatak poslati na mail :</a:t>
            </a:r>
          </a:p>
          <a:p>
            <a:pPr marL="0" indent="0">
              <a:buNone/>
            </a:pPr>
            <a:r>
              <a:rPr lang="sr-Latn-ME" dirty="0"/>
              <a:t>crnogorskijezik.domaci</a:t>
            </a:r>
            <a:r>
              <a:rPr lang="en-US" dirty="0"/>
              <a:t>@gmail.com</a:t>
            </a:r>
            <a:endParaRPr lang="sr-Latn-ME" dirty="0"/>
          </a:p>
          <a:p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852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Horhe Luis Borhes ( 1899-1896)</a:t>
            </a:r>
          </a:p>
          <a:p>
            <a:pPr marL="0" indent="0">
              <a:buNone/>
            </a:pPr>
            <a:r>
              <a:rPr lang="sr-Latn-ME" dirty="0" smtClean="0"/>
              <a:t>-pripovijedač,esjista, pjesnik.</a:t>
            </a:r>
          </a:p>
          <a:p>
            <a:pPr marL="0" indent="0">
              <a:buNone/>
            </a:pPr>
            <a:r>
              <a:rPr lang="en-US" dirty="0" smtClean="0"/>
              <a:t>-u</a:t>
            </a:r>
            <a:r>
              <a:rPr lang="sr-Latn-ME" dirty="0" smtClean="0"/>
              <a:t> svojoj domovini </a:t>
            </a:r>
            <a:r>
              <a:rPr lang="en-US" dirty="0" smtClean="0"/>
              <a:t> </a:t>
            </a:r>
            <a:r>
              <a:rPr lang="en-US" dirty="0" err="1" smtClean="0"/>
              <a:t>Argentini</a:t>
            </a:r>
            <a:r>
              <a:rPr lang="en-US" dirty="0" smtClean="0"/>
              <a:t> </a:t>
            </a:r>
            <a:r>
              <a:rPr lang="sr-Latn-ME" dirty="0" smtClean="0"/>
              <a:t>proslavio se izuzetnim stihovima i esejistikom još u ranoj</a:t>
            </a:r>
            <a:r>
              <a:rPr lang="en-US" dirty="0" smtClean="0"/>
              <a:t> </a:t>
            </a:r>
            <a:r>
              <a:rPr lang="sr-Latn-ME" dirty="0" smtClean="0"/>
              <a:t>mladosti.</a:t>
            </a:r>
          </a:p>
          <a:p>
            <a:pPr marL="0" indent="0">
              <a:buNone/>
            </a:pPr>
            <a:r>
              <a:rPr lang="sr-Latn-ME" dirty="0" smtClean="0"/>
              <a:t>Njegovom djelu pripisuje se ključna uloga u  konstituisanju postmodernističkih  obrazaca pripovijedanja.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5146282"/>
            <a:ext cx="3810000" cy="1229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355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Najpozantije Borhesove knjige:.:</a:t>
            </a:r>
          </a:p>
          <a:p>
            <a:r>
              <a:rPr lang="sr-Latn-ME" i="1" dirty="0" smtClean="0"/>
              <a:t>Alef</a:t>
            </a:r>
          </a:p>
          <a:p>
            <a:r>
              <a:rPr lang="sr-Latn-ME" i="1" dirty="0" smtClean="0"/>
              <a:t>Vrt razgranatih staza</a:t>
            </a:r>
          </a:p>
          <a:p>
            <a:r>
              <a:rPr lang="sr-Latn-ME" i="1" dirty="0" smtClean="0"/>
              <a:t>Mašatrije</a:t>
            </a:r>
          </a:p>
          <a:p>
            <a:r>
              <a:rPr lang="sr-Latn-ME" i="1" dirty="0" smtClean="0"/>
              <a:t>Knjiga izmišljenih stvorenja</a:t>
            </a:r>
          </a:p>
          <a:p>
            <a:r>
              <a:rPr lang="sr-Latn-ME" i="1" dirty="0" smtClean="0"/>
              <a:t>Brodijev izvještaj</a:t>
            </a:r>
          </a:p>
          <a:p>
            <a:r>
              <a:rPr lang="sr-Latn-ME" i="1" dirty="0" smtClean="0"/>
              <a:t>Knjiga od pijeska</a:t>
            </a:r>
          </a:p>
          <a:p>
            <a:r>
              <a:rPr lang="sr-Latn-ME" i="1" dirty="0" smtClean="0"/>
              <a:t>Sedam noći</a:t>
            </a:r>
            <a:endParaRPr lang="en-US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243671"/>
            <a:ext cx="2808312" cy="2988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449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Postmodernizam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ME" dirty="0" smtClean="0"/>
              <a:t>Pozni modernizam jenjava poslije Drugog svjetskog rata</a:t>
            </a:r>
            <a:r>
              <a:rPr lang="en-US" dirty="0" smtClean="0"/>
              <a:t>,</a:t>
            </a:r>
            <a:r>
              <a:rPr lang="sr-Latn-ME" dirty="0" smtClean="0"/>
              <a:t> međutim liniju razgraničenja s postmodernizmom nije moguće tačno odrediti.</a:t>
            </a:r>
          </a:p>
          <a:p>
            <a:r>
              <a:rPr lang="sr-Latn-ME" dirty="0" smtClean="0"/>
              <a:t>U širem smislu postmodernizam </a:t>
            </a:r>
            <a:r>
              <a:rPr lang="en-US" dirty="0" smtClean="0"/>
              <a:t> </a:t>
            </a:r>
            <a:r>
              <a:rPr lang="sr-Latn-ME" dirty="0" smtClean="0"/>
              <a:t>zastupa </a:t>
            </a:r>
            <a:r>
              <a:rPr lang="sr-Latn-ME" dirty="0" smtClean="0"/>
              <a:t>relativizam i novo shvatanje tradicije.</a:t>
            </a:r>
          </a:p>
          <a:p>
            <a:r>
              <a:rPr lang="sr-Latn-ME" dirty="0" smtClean="0"/>
              <a:t>Za književnu tehniku postmodernizma presudno je uvjerenje kako više nemaju smisla ne samo razlike među žanrovima, nego i razlike između  filozofije i književnosti, kao i razlike između visoke i trivijalne književnosti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094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Postmodernizam teži za oneobičavanjem svega što se smatra prirodnim i razumljivim.</a:t>
            </a:r>
          </a:p>
          <a:p>
            <a:pPr marL="0" indent="0">
              <a:buNone/>
            </a:pPr>
            <a:r>
              <a:rPr lang="sr-Latn-ME" dirty="0" smtClean="0"/>
              <a:t>Roman je vrlo značajan u postmodernizmu</a:t>
            </a:r>
          </a:p>
          <a:p>
            <a:pPr marL="0" indent="0">
              <a:buNone/>
            </a:pPr>
            <a:r>
              <a:rPr lang="sr-Latn-ME" dirty="0" smtClean="0"/>
              <a:t>Roman prevazilazi granice između fikcije i nefikcije.</a:t>
            </a:r>
          </a:p>
          <a:p>
            <a:pPr marL="0" indent="0">
              <a:buNone/>
            </a:pPr>
            <a:r>
              <a:rPr lang="sr-Latn-ME" dirty="0" smtClean="0"/>
              <a:t>U prvi plan se stavlja dijalog  između narativnog glasa  i zamišljenog čitaoca.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72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Pluralizam metoda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ME" dirty="0" smtClean="0"/>
              <a:t>Pluralizam –mnoštvo</a:t>
            </a:r>
          </a:p>
          <a:p>
            <a:r>
              <a:rPr lang="sr-Latn-ME" dirty="0"/>
              <a:t>P</a:t>
            </a:r>
            <a:r>
              <a:rPr lang="sr-Latn-ME" dirty="0" smtClean="0"/>
              <a:t>ristup djelu s više aspekata</a:t>
            </a:r>
          </a:p>
          <a:p>
            <a:r>
              <a:rPr lang="sr-Latn-ME" dirty="0" smtClean="0"/>
              <a:t>Primjena različitih metoda  u proučavanju jednog književnog djela</a:t>
            </a:r>
          </a:p>
          <a:p>
            <a:r>
              <a:rPr lang="sr-Latn-ME" dirty="0" smtClean="0"/>
              <a:t>Osnovno načelo ovog metoda je  korišćenje </a:t>
            </a:r>
            <a:r>
              <a:rPr lang="sr-Latn-ME" dirty="0" smtClean="0"/>
              <a:t>spol</a:t>
            </a:r>
            <a:r>
              <a:rPr lang="en-US" dirty="0" smtClean="0"/>
              <a:t>j</a:t>
            </a:r>
            <a:r>
              <a:rPr lang="sr-Latn-ME" dirty="0" smtClean="0"/>
              <a:t>ajšnjeg </a:t>
            </a:r>
            <a:r>
              <a:rPr lang="sr-Latn-ME" dirty="0" smtClean="0"/>
              <a:t>i unutrašnjeg pristupa djelu.</a:t>
            </a:r>
          </a:p>
          <a:p>
            <a:r>
              <a:rPr lang="sr-Latn-ME" dirty="0" smtClean="0"/>
              <a:t>Kada je predemet proučavanja neko obimnije djelo ili opus pisca primjenićemo više istraživačkih metoda, zavisno od toga šta istražujemo.</a:t>
            </a:r>
          </a:p>
          <a:p>
            <a:r>
              <a:rPr lang="sr-Latn-ME" dirty="0" smtClean="0"/>
              <a:t>Analiza romana pruža mogućnost za primjenu različitih metoda.</a:t>
            </a:r>
          </a:p>
          <a:p>
            <a:r>
              <a:rPr lang="sr-Latn-ME" dirty="0" smtClean="0"/>
              <a:t>Pluralizam metoda je jedini način da se književno djelo  protumači i sagleda kao cjelina.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507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Čekanje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sr-Latn-CS" sz="2000" dirty="0">
                <a:solidFill>
                  <a:schemeClr val="bg2">
                    <a:lumMod val="20000"/>
                    <a:lumOff val="80000"/>
                  </a:schemeClr>
                </a:solidFill>
                <a:latin typeface="Lucida Sans Unicode"/>
              </a:rPr>
              <a:t>Pripovijetka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sr-Latn-CS" sz="2000" dirty="0">
                <a:solidFill>
                  <a:schemeClr val="bg2">
                    <a:lumMod val="20000"/>
                    <a:lumOff val="80000"/>
                  </a:schemeClr>
                </a:solidFill>
                <a:latin typeface="Lucida Sans Unicode"/>
              </a:rPr>
              <a:t>Psihološka priča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sr-Latn-CS" sz="2000" dirty="0">
                <a:solidFill>
                  <a:schemeClr val="bg2">
                    <a:lumMod val="20000"/>
                    <a:lumOff val="80000"/>
                  </a:schemeClr>
                </a:solidFill>
                <a:latin typeface="Lucida Sans Unicode"/>
              </a:rPr>
              <a:t>Psihološka drama se odvija u samom liku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sr-Latn-CS" sz="2000" dirty="0">
                <a:solidFill>
                  <a:schemeClr val="bg2">
                    <a:lumMod val="20000"/>
                    <a:lumOff val="80000"/>
                  </a:schemeClr>
                </a:solidFill>
                <a:latin typeface="Lucida Sans Unicode"/>
              </a:rPr>
              <a:t>Aleksandar Viljari  (uzimanje tuđeg imena)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sr-Latn-CS" sz="2000" dirty="0">
                <a:solidFill>
                  <a:schemeClr val="bg2">
                    <a:lumMod val="20000"/>
                    <a:lumOff val="80000"/>
                  </a:schemeClr>
                </a:solidFill>
                <a:latin typeface="Lucida Sans Unicode"/>
              </a:rPr>
              <a:t>Čovjek čeka na smrt, strepi od opasnosti koja mu prijeti, krije se pod tuđim imenom, usamljen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sr-Latn-CS" sz="2000" dirty="0">
                <a:solidFill>
                  <a:schemeClr val="bg2">
                    <a:lumMod val="20000"/>
                    <a:lumOff val="80000"/>
                  </a:schemeClr>
                </a:solidFill>
                <a:latin typeface="Lucida Sans Unicode"/>
              </a:rPr>
              <a:t>Izgubljen u vremenu, prošlost mu ne nudi ništa, od budućnosti ne očekuje ništa, okovan je u sadašnjosti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sr-Latn-CS" sz="2000" dirty="0">
                <a:solidFill>
                  <a:schemeClr val="bg2">
                    <a:lumMod val="20000"/>
                    <a:lumOff val="80000"/>
                  </a:schemeClr>
                </a:solidFill>
                <a:latin typeface="Lucida Sans Unicode"/>
              </a:rPr>
              <a:t>Priča nije vremenski određena – mjesec jul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sr-Latn-CS" sz="2000" dirty="0">
                <a:solidFill>
                  <a:schemeClr val="bg2">
                    <a:lumMod val="20000"/>
                    <a:lumOff val="80000"/>
                  </a:schemeClr>
                </a:solidFill>
                <a:latin typeface="Lucida Sans Unicode"/>
              </a:rPr>
              <a:t>Motiv iz “Božanstvene komedije” – njegov strah je opisan ovim motivom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sr-Latn-CS" sz="2000" dirty="0">
                <a:solidFill>
                  <a:schemeClr val="bg2">
                    <a:lumMod val="20000"/>
                    <a:lumOff val="80000"/>
                  </a:schemeClr>
                </a:solidFill>
                <a:latin typeface="Lucida Sans Unicode"/>
              </a:rPr>
              <a:t>Preplitanje sna i jave; realno/fantastično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sr-Latn-CS" sz="2000" dirty="0">
                <a:solidFill>
                  <a:schemeClr val="bg2">
                    <a:lumMod val="20000"/>
                    <a:lumOff val="80000"/>
                  </a:schemeClr>
                </a:solidFill>
                <a:latin typeface="Lucida Sans Unicode"/>
              </a:rPr>
              <a:t> Uvijek sanja isti san koji ga progoni – obračun revolverima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sr-Latn-CS" sz="2000" b="1" dirty="0">
                <a:solidFill>
                  <a:schemeClr val="bg2">
                    <a:lumMod val="20000"/>
                    <a:lumOff val="80000"/>
                  </a:schemeClr>
                </a:solidFill>
                <a:latin typeface="Lucida Sans Unicode"/>
              </a:rPr>
              <a:t>Teorija apsurda </a:t>
            </a:r>
            <a:r>
              <a:rPr lang="sr-Latn-CS" sz="2000" dirty="0">
                <a:solidFill>
                  <a:schemeClr val="bg2">
                    <a:lumMod val="20000"/>
                    <a:lumOff val="80000"/>
                  </a:schemeClr>
                </a:solidFill>
                <a:latin typeface="Lucida Sans Unicode"/>
              </a:rPr>
              <a:t>– neshvaćeno, neobično, besmisao života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sr-Latn-CS" sz="2000" dirty="0">
              <a:solidFill>
                <a:schemeClr val="bg2">
                  <a:lumMod val="20000"/>
                  <a:lumOff val="80000"/>
                </a:schemeClr>
              </a:solidFill>
              <a:latin typeface="Lucida Sans Unicode"/>
            </a:endParaRP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sr-Latn-CS" sz="2000" dirty="0">
                <a:solidFill>
                  <a:schemeClr val="bg2">
                    <a:lumMod val="20000"/>
                    <a:lumOff val="80000"/>
                  </a:schemeClr>
                </a:solidFill>
                <a:latin typeface="Lucida Sans Unicode"/>
              </a:rPr>
              <a:t>Posljednja scena donosi razriješenje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sr-Latn-CS" sz="2000" dirty="0">
                <a:solidFill>
                  <a:schemeClr val="bg2">
                    <a:lumMod val="20000"/>
                    <a:lumOff val="80000"/>
                  </a:schemeClr>
                </a:solidFill>
                <a:latin typeface="Lucida Sans Unicode"/>
              </a:rPr>
              <a:t>Retoričko pitanje na kraju</a:t>
            </a:r>
            <a:endParaRPr lang="en-US" sz="2000" dirty="0">
              <a:solidFill>
                <a:schemeClr val="bg2">
                  <a:lumMod val="20000"/>
                  <a:lumOff val="80000"/>
                </a:schemeClr>
              </a:solidFill>
              <a:latin typeface="Lucida Sans Unicode"/>
            </a:endParaRPr>
          </a:p>
          <a:p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64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Borhesova tehnika se zasniva na osnovnom stavu da je književnost stvarnost  a biblioteka realni svijet.</a:t>
            </a:r>
          </a:p>
          <a:p>
            <a:r>
              <a:rPr lang="sr-Latn-ME" dirty="0"/>
              <a:t> N</a:t>
            </a:r>
            <a:r>
              <a:rPr lang="sr-Latn-ME" dirty="0" smtClean="0"/>
              <a:t>jegova proza  nasataje na osnovu tuđih knjiga, različitih žanrova</a:t>
            </a:r>
          </a:p>
          <a:p>
            <a:r>
              <a:rPr lang="sr-Latn-ME" dirty="0" smtClean="0"/>
              <a:t>Borhes u stvaranju djela koristi svoje ogromno  enciklopedijsko znanje.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768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>
                <a:solidFill>
                  <a:srgbClr val="FF0000"/>
                </a:solidFill>
              </a:rPr>
              <a:t>Borheovski način- iz tuđih svjetova  gradi svoj originalni svijet</a:t>
            </a:r>
          </a:p>
          <a:p>
            <a:pPr marL="0" indent="0">
              <a:buNone/>
            </a:pPr>
            <a:r>
              <a:rPr lang="sr-Latn-ME" dirty="0" smtClean="0"/>
              <a:t>Teme koje su karakteristične za ovog izuzetnog pisca su: </a:t>
            </a:r>
          </a:p>
          <a:p>
            <a:r>
              <a:rPr lang="sr-Latn-ME" dirty="0" smtClean="0"/>
              <a:t>smrt</a:t>
            </a:r>
          </a:p>
          <a:p>
            <a:r>
              <a:rPr lang="sr-Latn-ME" dirty="0"/>
              <a:t>b</a:t>
            </a:r>
            <a:r>
              <a:rPr lang="sr-Latn-ME" dirty="0" smtClean="0"/>
              <a:t>esmrtnost</a:t>
            </a:r>
          </a:p>
          <a:p>
            <a:r>
              <a:rPr lang="sr-Latn-ME" dirty="0"/>
              <a:t>v</a:t>
            </a:r>
            <a:r>
              <a:rPr lang="sr-Latn-ME" dirty="0" smtClean="0"/>
              <a:t>ječnost</a:t>
            </a:r>
          </a:p>
          <a:p>
            <a:r>
              <a:rPr lang="sr-Latn-ME" dirty="0"/>
              <a:t>s</a:t>
            </a:r>
            <a:r>
              <a:rPr lang="sr-Latn-ME" dirty="0" smtClean="0"/>
              <a:t>vemir</a:t>
            </a:r>
          </a:p>
          <a:p>
            <a:r>
              <a:rPr lang="sr-Latn-ME" dirty="0" smtClean="0"/>
              <a:t>podvojena ličnost</a:t>
            </a:r>
          </a:p>
        </p:txBody>
      </p:sp>
    </p:spTree>
    <p:extLst>
      <p:ext uri="{BB962C8B-B14F-4D97-AF65-F5344CB8AC3E}">
        <p14:creationId xmlns:p14="http://schemas.microsoft.com/office/powerpoint/2010/main" val="14176990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174</TotalTime>
  <Words>1016</Words>
  <Application>Microsoft Office PowerPoint</Application>
  <PresentationFormat>On-screen Show (4:3)</PresentationFormat>
  <Paragraphs>107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Foundry</vt:lpstr>
      <vt:lpstr>Horhe Luis Borhes</vt:lpstr>
      <vt:lpstr>PowerPoint Presentation</vt:lpstr>
      <vt:lpstr>PowerPoint Presentation</vt:lpstr>
      <vt:lpstr>Postmodernizam</vt:lpstr>
      <vt:lpstr>PowerPoint Presentation</vt:lpstr>
      <vt:lpstr>Pluralizam metoda</vt:lpstr>
      <vt:lpstr>Čekanje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Domaći zadatak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Horhe Luis Borhes</dc:title>
  <dc:creator>Korisnik</dc:creator>
  <cp:lastModifiedBy>Korisnik</cp:lastModifiedBy>
  <cp:revision>19</cp:revision>
  <dcterms:created xsi:type="dcterms:W3CDTF">2020-08-31T11:07:45Z</dcterms:created>
  <dcterms:modified xsi:type="dcterms:W3CDTF">2020-09-11T15:36:26Z</dcterms:modified>
</cp:coreProperties>
</file>