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2"/>
  </p:notesMasterIdLst>
  <p:sldIdLst>
    <p:sldId id="278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88" r:id="rId15"/>
    <p:sldId id="289" r:id="rId16"/>
    <p:sldId id="290" r:id="rId17"/>
    <p:sldId id="291" r:id="rId18"/>
    <p:sldId id="292" r:id="rId19"/>
    <p:sldId id="293" r:id="rId20"/>
    <p:sldId id="29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D01546-198A-4195-BCF8-F0FF54C90E5E}" type="datetimeFigureOut">
              <a:rPr lang="en-US" smtClean="0"/>
              <a:t>25-Feb-2021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DE88F-1F85-4A27-9D34-D74A50E7B0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091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7847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5842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1718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4827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25-Feb-2021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746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25-Feb-2021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50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25-Feb-2021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85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25-Feb-2021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529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25-Feb-2021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092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25-Feb-2021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647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25-Feb-2021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254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25-Feb-2021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865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25-Feb-2021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40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25-Feb-2021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205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25-Feb-2021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120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25-Feb-2021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94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25-Feb-2021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130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25-Feb-2021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556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25-Feb-2021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56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25-Feb-2021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9783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sldNum="0"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8.jpeg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A1C807-B9AD-4C9B-BF9F-60F034289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 useBgFill="1">
        <p:nvSpPr>
          <p:cNvPr id="103" name="Freeform 5">
            <a:extLst>
              <a:ext uri="{FF2B5EF4-FFF2-40B4-BE49-F238E27FC236}">
                <a16:creationId xmlns:a16="http://schemas.microsoft.com/office/drawing/2014/main" id="{FE469E50-3893-4ED6-92BA-2985C32B0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7131809" y="1385982"/>
            <a:ext cx="4031414" cy="4100418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89962" y="1673524"/>
            <a:ext cx="3485073" cy="2420504"/>
          </a:xfrm>
        </p:spPr>
        <p:txBody>
          <a:bodyPr>
            <a:normAutofit/>
          </a:bodyPr>
          <a:lstStyle/>
          <a:p>
            <a:pPr algn="l"/>
            <a:r>
              <a:rPr lang="sr-Latn-ME" sz="3400" dirty="0"/>
              <a:t>KORJENOVANJE</a:t>
            </a:r>
            <a:endParaRPr lang="en-US" sz="3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9965" y="4157933"/>
            <a:ext cx="3485072" cy="1026544"/>
          </a:xfrm>
        </p:spPr>
        <p:txBody>
          <a:bodyPr>
            <a:normAutofit/>
          </a:bodyPr>
          <a:lstStyle/>
          <a:p>
            <a:pPr algn="l"/>
            <a:r>
              <a:rPr lang="sr-Latn-ME" sz="3200" dirty="0"/>
              <a:t>Aritmetički korijen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67884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BFC186A-5A9F-4A9A-A72D-DFBBE99344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EE1E2B-262B-4EE5-9AB3-125FAB1A8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ln w="15875" cap="sq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5460B10-B8BF-4762-BC25-ED4D90587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444" y="966851"/>
            <a:ext cx="6889930" cy="4626864"/>
          </a:xfr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400" b="1"/>
              <a:t>SVOJSTVA ARITMETIČKOG KORIJENA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62CADB7-E9BE-4376-8036-0D21CBDC9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36109" y="2057399"/>
            <a:ext cx="0" cy="27432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68870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ADFB796-7EC9-446A-9839-C23613CC628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13795" y="609599"/>
                <a:ext cx="10353762" cy="2478155"/>
              </a:xfrm>
              <a:solidFill>
                <a:schemeClr val="accent3">
                  <a:lumMod val="50000"/>
                </a:schemeClr>
              </a:solidFill>
            </p:spPr>
            <p:txBody>
              <a:bodyPr>
                <a:normAutofit fontScale="90000"/>
              </a:bodyPr>
              <a:lstStyle/>
              <a:p>
                <a:pPr algn="l"/>
                <a:r>
                  <a:rPr lang="sr-Latn-ME" dirty="0"/>
                  <a:t>Svosjtvo 1. Neka je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≥2</m:t>
                    </m:r>
                  </m:oMath>
                </a14:m>
                <a:r>
                  <a:rPr lang="sr-Latn-ME" dirty="0"/>
                  <a:t> i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sr-Latn-ME" dirty="0"/>
                  <a:t> nenegativan broj. Tada je:</a:t>
                </a:r>
                <a:br>
                  <a:rPr lang="sr-Latn-ME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ad>
                            <m:radPr>
                              <m:ctrlPr>
                                <a:rPr lang="sr-Latn-ME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g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rad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  <m:oMath xmlns:m="http://schemas.openxmlformats.org/officeDocument/2006/math">
                      <m:rad>
                        <m:radPr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ME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g>
                        <m:e>
                          <m:sSup>
                            <m:sSupPr>
                              <m:ctrlPr>
                                <a:rPr lang="sr-Latn-ME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e>
                      </m:rad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ADFB796-7EC9-446A-9839-C23613CC62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13795" y="609599"/>
                <a:ext cx="10353762" cy="247815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4609DD8-F005-4E18-ACF2-A32EDE49DC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3795" y="3313043"/>
                <a:ext cx="10353762" cy="2478156"/>
              </a:xfrm>
            </p:spPr>
            <p:txBody>
              <a:bodyPr>
                <a:noAutofit/>
              </a:bodyPr>
              <a:lstStyle/>
              <a:p>
                <a:pPr marL="36900" indent="0">
                  <a:buNone/>
                </a:pPr>
                <a:r>
                  <a:rPr lang="sr-Latn-ME" sz="4000" dirty="0"/>
                  <a:t>Primjer 6. Izračunati: </a:t>
                </a:r>
              </a:p>
              <a:p>
                <a:pPr marL="36900" indent="0">
                  <a:buNone/>
                </a:pPr>
                <a:r>
                  <a:rPr lang="sr-Latn-ME" sz="4000" dirty="0"/>
                  <a:t>a)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4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ctrlPr>
                                  <a:rPr lang="sr-Latn-ME" sz="40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sr-Latn-ME" sz="40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g>
                              <m:e>
                                <m:r>
                                  <a:rPr lang="sr-Latn-ME" sz="4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sr-Latn-ME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r-Latn-ME" sz="4000" dirty="0"/>
                  <a:t>			b)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ME" sz="4000" i="1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4000" i="1">
                                <a:latin typeface="Cambria Math" panose="02040503050406030204" pitchFamily="18" charset="0"/>
                              </a:rPr>
                              <m:t>1,2</m:t>
                            </m:r>
                          </m:e>
                          <m:sup>
                            <m:r>
                              <a:rPr lang="sr-Latn-ME" sz="40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e>
                    </m:rad>
                    <m:r>
                      <a:rPr lang="sr-Latn-ME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r-Latn-ME" sz="4000" dirty="0"/>
                  <a:t>			c)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sr-Latn-ME" sz="4000" i="1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deg>
                              <m:e>
                                <m:f>
                                  <m:fPr>
                                    <m:ctrlPr>
                                      <a:rPr lang="en-US" sz="4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ME" sz="4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sr-Latn-ME" sz="4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rad>
                          </m:e>
                        </m:d>
                      </m:e>
                      <m:sup>
                        <m:r>
                          <a:rPr lang="sr-Latn-ME" sz="4000" i="1">
                            <a:latin typeface="Cambria Math" panose="02040503050406030204" pitchFamily="18" charset="0"/>
                          </a:rPr>
                          <m:t>7</m:t>
                        </m:r>
                      </m:sup>
                    </m:sSup>
                    <m:r>
                      <a:rPr lang="sr-Latn-ME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4000" dirty="0"/>
              </a:p>
              <a:p>
                <a:pPr marL="494100" indent="-457200">
                  <a:buAutoNum type="alphaLcParenR"/>
                </a:pPr>
                <a:endParaRPr lang="en-US" sz="4000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4609DD8-F005-4E18-ACF2-A32EDE49DC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3795" y="3313043"/>
                <a:ext cx="10353762" cy="2478156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4931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ADFB796-7EC9-446A-9839-C23613CC628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13795" y="609599"/>
                <a:ext cx="10353762" cy="2478155"/>
              </a:xfrm>
              <a:solidFill>
                <a:schemeClr val="accent3">
                  <a:lumMod val="50000"/>
                </a:schemeClr>
              </a:solidFill>
            </p:spPr>
            <p:txBody>
              <a:bodyPr>
                <a:normAutofit fontScale="90000"/>
              </a:bodyPr>
              <a:lstStyle/>
              <a:p>
                <a:pPr algn="l"/>
                <a:r>
                  <a:rPr lang="sr-Latn-ME" dirty="0"/>
                  <a:t>Svosjtvo 2. Neka je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≥2</m:t>
                    </m:r>
                  </m:oMath>
                </a14:m>
                <a:r>
                  <a:rPr lang="sr-Latn-ME" dirty="0"/>
                  <a:t> i </a:t>
                </a:r>
                <a14:m>
                  <m:oMath xmlns:m="http://schemas.openxmlformats.org/officeDocument/2006/math"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ME" b="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sr-Latn-ME" dirty="0"/>
                  <a:t> nenegativni brojevi. Tada iz:</a:t>
                </a:r>
                <a:br>
                  <a:rPr lang="sr-Latn-ME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𝑠𝑙𝑖𝑗𝑒𝑑𝑖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a:rPr lang="sr-Latn-ME" i="1" dirty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ME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sr-Latn-ME" b="0" i="0" smtClean="0">
                          <a:latin typeface="Cambria Math" panose="02040503050406030204" pitchFamily="18" charset="0"/>
                        </a:rPr>
                        <m:t>b</m:t>
                      </m:r>
                    </m:oMath>
                    <m:oMath xmlns:m="http://schemas.openxmlformats.org/officeDocument/2006/math">
                      <m:rad>
                        <m:radPr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ME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g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rad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ME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g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rad>
                      <m:r>
                        <a:rPr lang="sr-Latn-ME" i="1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𝑠𝑙𝑖𝑗𝑒𝑑𝑖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       </m:t>
                      </m:r>
                      <m:r>
                        <a:rPr lang="sr-Latn-ME" i="1" dirty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sr-Latn-ME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sr-Latn-ME">
                          <a:latin typeface="Cambria Math" panose="02040503050406030204" pitchFamily="18" charset="0"/>
                        </a:rPr>
                        <m:t>b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ADFB796-7EC9-446A-9839-C23613CC62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13795" y="609599"/>
                <a:ext cx="10353762" cy="247815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itle 2">
                <a:extLst>
                  <a:ext uri="{FF2B5EF4-FFF2-40B4-BE49-F238E27FC236}">
                    <a16:creationId xmlns:a16="http://schemas.microsoft.com/office/drawing/2014/main" id="{17967440-B7AA-421B-804A-904870A2686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4400" y="3313113"/>
                <a:ext cx="10353675" cy="2478087"/>
              </a:xfrm>
              <a:solidFill>
                <a:schemeClr val="accent3">
                  <a:lumMod val="50000"/>
                </a:schemeClr>
              </a:solidFill>
            </p:spPr>
            <p:txBody>
              <a:bodyPr>
                <a:noAutofit/>
              </a:bodyPr>
              <a:lstStyle/>
              <a:p>
                <a:pPr marL="36900" indent="0" algn="l">
                  <a:buNone/>
                </a:pPr>
                <a:r>
                  <a:rPr lang="sr-Latn-ME" sz="4600" dirty="0"/>
                  <a:t>Svosjtvo 2. Neka je </a:t>
                </a:r>
                <a14:m>
                  <m:oMath xmlns:m="http://schemas.openxmlformats.org/officeDocument/2006/math">
                    <m:r>
                      <a:rPr lang="sr-Latn-ME" sz="46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ME" sz="4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sz="4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sr-Latn-ME" sz="4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sr-Latn-ME" sz="4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sr-Latn-ME" sz="4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≥2</m:t>
                    </m:r>
                  </m:oMath>
                </a14:m>
                <a:r>
                  <a:rPr lang="sr-Latn-ME" sz="4600" dirty="0"/>
                  <a:t> i </a:t>
                </a:r>
                <a14:m>
                  <m:oMath xmlns:m="http://schemas.openxmlformats.org/officeDocument/2006/math">
                    <m:r>
                      <a:rPr lang="sr-Latn-ME" sz="460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4600" b="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ME" sz="4600" b="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sr-Latn-ME" sz="4600" dirty="0"/>
                  <a:t> nenegativni brojevi. Tada važi:</a:t>
                </a:r>
                <a:br>
                  <a:rPr lang="sr-Latn-ME" sz="46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sr-Latn-ME" sz="46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ME" sz="4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g>
                        <m:e>
                          <m:r>
                            <a:rPr lang="sr-Latn-ME" sz="46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ME" sz="4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ME" sz="4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</m:rad>
                      <m:r>
                        <a:rPr lang="sr-Latn-ME" sz="46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sr-Latn-ME" sz="4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ME" sz="4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g>
                        <m:e>
                          <m:r>
                            <a:rPr lang="sr-Latn-ME" sz="46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rad>
                      <m:r>
                        <a:rPr lang="sr-Latn-ME" sz="4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ctrlPr>
                            <a:rPr lang="sr-Latn-ME" sz="4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ME" sz="4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g>
                        <m:e>
                          <m:r>
                            <a:rPr lang="sr-Latn-ME" sz="4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rad>
                    </m:oMath>
                  </m:oMathPara>
                </a14:m>
                <a:endParaRPr lang="en-US" sz="4600" dirty="0"/>
              </a:p>
            </p:txBody>
          </p:sp>
        </mc:Choice>
        <mc:Fallback>
          <p:sp>
            <p:nvSpPr>
              <p:cNvPr id="6" name="Title 2">
                <a:extLst>
                  <a:ext uri="{FF2B5EF4-FFF2-40B4-BE49-F238E27FC236}">
                    <a16:creationId xmlns:a16="http://schemas.microsoft.com/office/drawing/2014/main" id="{17967440-B7AA-421B-804A-904870A2686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4400" y="3313113"/>
                <a:ext cx="10353675" cy="2478087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198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93571-F4F4-44D9-81DA-530666632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/>
              <a:t>Primjer 7. Izračunati potpuno ili djelimično sledeće korijene: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91A220-6DF8-4D0B-877A-4638A23263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Autofit/>
              </a:bodyPr>
              <a:lstStyle/>
              <a:p>
                <a:pPr marL="36900" indent="0">
                  <a:buNone/>
                </a:pPr>
                <a:r>
                  <a:rPr lang="sr-Latn-ME" sz="4000" dirty="0"/>
                  <a:t>a)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sr-Latn-ME" sz="40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ME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sr-Latn-ME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∙27</m:t>
                        </m:r>
                      </m:e>
                    </m:rad>
                    <m:r>
                      <a:rPr lang="sr-Latn-ME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4000" dirty="0"/>
              </a:p>
              <a:p>
                <a:pPr marL="36900" indent="0">
                  <a:buNone/>
                </a:pPr>
                <a:r>
                  <a:rPr lang="sr-Latn-ME" sz="4000" dirty="0"/>
                  <a:t>b)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sr-Latn-ME" sz="4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80</m:t>
                        </m:r>
                      </m:e>
                    </m:rad>
                    <m:r>
                      <a:rPr lang="sr-Latn-ME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4000" dirty="0"/>
              </a:p>
              <a:p>
                <a:pPr marL="36900" indent="0">
                  <a:buNone/>
                </a:pPr>
                <a:r>
                  <a:rPr lang="sr-Latn-ME" sz="4000" dirty="0"/>
                  <a:t>c)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sr-Latn-ME" sz="4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e>
                    </m:rad>
                    <m:r>
                      <a:rPr lang="sr-Latn-ME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sr-Latn-ME" sz="4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  <m:r>
                      <a:rPr lang="sr-Latn-ME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4000" dirty="0"/>
              </a:p>
              <a:p>
                <a:pPr marL="36900" indent="0">
                  <a:buNone/>
                </a:pPr>
                <a:r>
                  <a:rPr lang="sr-Latn-ME" sz="4000" dirty="0"/>
                  <a:t>d)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sr-Latn-ME" sz="4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27</m:t>
                        </m:r>
                      </m:e>
                    </m:rad>
                    <m:r>
                      <a:rPr lang="sr-Latn-ME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4000" dirty="0"/>
              </a:p>
              <a:p>
                <a:pPr marL="36900" indent="0">
                  <a:buNone/>
                </a:pPr>
                <a:endParaRPr lang="en-US" sz="40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191A220-6DF8-4D0B-877A-4638A23263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086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ADFB796-7EC9-446A-9839-C23613CC628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13795" y="609599"/>
                <a:ext cx="10353762" cy="2478155"/>
              </a:xfrm>
              <a:solidFill>
                <a:schemeClr val="accent3">
                  <a:lumMod val="50000"/>
                </a:schemeClr>
              </a:solidFill>
            </p:spPr>
            <p:txBody>
              <a:bodyPr>
                <a:normAutofit fontScale="90000"/>
              </a:bodyPr>
              <a:lstStyle/>
              <a:p>
                <a:pPr algn="l"/>
                <a:r>
                  <a:rPr lang="sr-Latn-ME" dirty="0"/>
                  <a:t>Svosjtvo 4. Neka je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≥2</m:t>
                    </m:r>
                    <m:r>
                      <a:rPr lang="sr-Latn-ME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dirty="0">
                        <a:ea typeface="Cambria Math" panose="02040503050406030204" pitchFamily="18" charset="0"/>
                      </a:rPr>
                      <m:t>≥</m:t>
                    </m:r>
                    <m:r>
                      <a:rPr lang="sr-Latn-ME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0, </m:t>
                    </m:r>
                    <m:r>
                      <m:rPr>
                        <m:sty m:val="p"/>
                      </m:rPr>
                      <a:rPr lang="sr-Latn-ME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b</m:t>
                    </m:r>
                    <m:r>
                      <a:rPr lang="sr-Latn-ME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sr-Latn-ME" dirty="0"/>
                  <a:t> . Tada je:</a:t>
                </a:r>
                <a:br>
                  <a:rPr lang="sr-Latn-ME" b="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ME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g>
                        <m:e>
                          <m:f>
                            <m:f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num>
                            <m:den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den>
                          </m:f>
                        </m:e>
                      </m:rad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g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g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ADFB796-7EC9-446A-9839-C23613CC62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13795" y="609599"/>
                <a:ext cx="10353762" cy="2478155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4609DD8-F005-4E18-ACF2-A32EDE49DC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3795" y="3313043"/>
                <a:ext cx="10353762" cy="2478156"/>
              </a:xfrm>
            </p:spPr>
            <p:txBody>
              <a:bodyPr>
                <a:noAutofit/>
              </a:bodyPr>
              <a:lstStyle/>
              <a:p>
                <a:pPr marL="36900" indent="0">
                  <a:buNone/>
                </a:pPr>
                <a:r>
                  <a:rPr lang="sr-Latn-ME" sz="4000" dirty="0"/>
                  <a:t>Primjer 8. Izračunati: </a:t>
                </a:r>
              </a:p>
              <a:p>
                <a:pPr marL="36900" indent="0">
                  <a:buNone/>
                </a:pPr>
                <a:r>
                  <a:rPr lang="sr-Latn-ME" sz="4000" dirty="0"/>
                  <a:t>a)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sr-Latn-ME" sz="4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sr-Latn-ME" sz="4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25</m:t>
                            </m:r>
                          </m:num>
                          <m:den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144</m:t>
                            </m:r>
                          </m:den>
                        </m:f>
                      </m:e>
                    </m:rad>
                    <m:r>
                      <a:rPr lang="sr-Latn-ME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r-Latn-ME" sz="4000" dirty="0"/>
                  <a:t>			b)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sr-Latn-ME" sz="4000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ME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f>
                          <m:fPr>
                            <m:ctrlPr>
                              <a:rPr lang="sr-Latn-ME" sz="4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27</m:t>
                            </m:r>
                          </m:num>
                          <m:den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125</m:t>
                            </m:r>
                          </m:den>
                        </m:f>
                      </m:e>
                    </m:rad>
                    <m:r>
                      <a:rPr lang="sr-Latn-ME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r-Latn-ME" sz="4000" dirty="0"/>
                  <a:t>			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r-Latn-ME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ctrlPr>
                              <a:rPr lang="sr-Latn-ME" sz="4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g>
                          <m:e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ad>
                          <m:radPr>
                            <m:ctrlPr>
                              <a:rPr lang="sr-Latn-ME" sz="4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g>
                          <m:e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48</m:t>
                            </m:r>
                          </m:e>
                        </m:rad>
                      </m:den>
                    </m:f>
                    <m:r>
                      <a:rPr lang="sr-Latn-ME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4000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4609DD8-F005-4E18-ACF2-A32EDE49DC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3795" y="3313043"/>
                <a:ext cx="10353762" cy="2478156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7347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ADFB796-7EC9-446A-9839-C23613CC628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13795" y="609599"/>
                <a:ext cx="10353762" cy="3750366"/>
              </a:xfrm>
              <a:solidFill>
                <a:schemeClr val="accent3">
                  <a:lumMod val="50000"/>
                </a:schemeClr>
              </a:solidFill>
            </p:spPr>
            <p:txBody>
              <a:bodyPr>
                <a:normAutofit fontScale="90000"/>
              </a:bodyPr>
              <a:lstStyle/>
              <a:p>
                <a:pPr algn="l"/>
                <a:r>
                  <a:rPr lang="sr-Latn-ME" dirty="0"/>
                  <a:t>Svosjtvo 5. Neka su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≥2</m:t>
                    </m:r>
                    <m:r>
                      <a:rPr lang="sr-Latn-ME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sr-Latn-ME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sr-Latn-ME" dirty="0"/>
                  <a:t>. Tada je:</a:t>
                </a:r>
                <a:br>
                  <a:rPr lang="sr-Latn-ME" b="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ad>
                                <m:radPr>
                                  <m:ctrlPr>
                                    <a:rPr lang="sr-Latn-ME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>
                                  <m:r>
                                    <m:rPr>
                                      <m:brk m:alnAt="7"/>
                                    </m:rPr>
                                    <a:rPr lang="sr-Latn-ME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deg>
                                <m:e>
                                  <m:r>
                                    <a:rPr lang="sr-Latn-ME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ME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g>
                        <m:e>
                          <m:sSup>
                            <m:sSupPr>
                              <m:ctrl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p>
                        </m:e>
                      </m:rad>
                    </m:oMath>
                    <m:oMath xmlns:m="http://schemas.openxmlformats.org/officeDocument/2006/math">
                      <m:rad>
                        <m:radPr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ME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deg>
                        <m:e>
                          <m:sSup>
                            <m:sSupPr>
                              <m:ctrlPr>
                                <a:rPr lang="sr-Latn-ME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p>
                        </m:e>
                      </m:rad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ME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g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rad>
                    </m:oMath>
                    <m:oMath xmlns:m="http://schemas.openxmlformats.org/officeDocument/2006/math">
                      <m:rad>
                        <m:radPr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ME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deg>
                        <m:e>
                          <m:rad>
                            <m:radPr>
                              <m:ctrlPr>
                                <a:rPr lang="sr-Latn-ME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deg>
                            <m:e>
                              <m:r>
                                <a:rPr lang="sr-Latn-ME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rad>
                        </m:e>
                      </m:rad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ME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deg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ADFB796-7EC9-446A-9839-C23613CC62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13795" y="609599"/>
                <a:ext cx="10353762" cy="375036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4609DD8-F005-4E18-ACF2-A32EDE49DC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24443" y="4359965"/>
                <a:ext cx="10353762" cy="1828799"/>
              </a:xfrm>
            </p:spPr>
            <p:txBody>
              <a:bodyPr>
                <a:noAutofit/>
              </a:bodyPr>
              <a:lstStyle/>
              <a:p>
                <a:pPr marL="36900" indent="0">
                  <a:buNone/>
                </a:pPr>
                <a:r>
                  <a:rPr lang="sr-Latn-ME" sz="4000" dirty="0"/>
                  <a:t>Primjer 8. Izračunati: </a:t>
                </a:r>
              </a:p>
              <a:p>
                <a:pPr marL="36900" indent="0">
                  <a:buNone/>
                </a:pPr>
                <a:r>
                  <a:rPr lang="sr-Latn-ME" sz="4000" dirty="0"/>
                  <a:t>a)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sr-Latn-ME" sz="4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sr-Latn-ME" sz="4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rad>
                    <m:r>
                      <a:rPr lang="sr-Latn-ME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r-Latn-ME" sz="4000" dirty="0"/>
                  <a:t>			b)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sr-Latn-ME" sz="4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ad>
                          <m:radPr>
                            <m:ctrlP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g>
                          <m:e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rad>
                      </m:e>
                    </m:rad>
                    <m:r>
                      <a:rPr lang="sr-Latn-ME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r-Latn-ME" sz="4000" dirty="0"/>
                  <a:t>			c)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sr-Latn-ME" sz="4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sr-Latn-ME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ad>
                      <m:radPr>
                        <m:ctrlPr>
                          <a:rPr lang="sr-Latn-ME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ME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sr-Latn-ME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e>
                    </m:rad>
                    <m:r>
                      <a:rPr lang="sr-Latn-ME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4000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4609DD8-F005-4E18-ACF2-A32EDE49DC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24443" y="4359965"/>
                <a:ext cx="10353762" cy="1828799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44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ADFB796-7EC9-446A-9839-C23613CC628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13795" y="609599"/>
                <a:ext cx="10353762" cy="3167271"/>
              </a:xfrm>
              <a:solidFill>
                <a:schemeClr val="accent3">
                  <a:lumMod val="50000"/>
                </a:schemeClr>
              </a:solidFill>
            </p:spPr>
            <p:txBody>
              <a:bodyPr>
                <a:normAutofit fontScale="90000"/>
              </a:bodyPr>
              <a:lstStyle/>
              <a:p>
                <a:pPr algn="l"/>
                <a:r>
                  <a:rPr lang="sr-Latn-ME" dirty="0"/>
                  <a:t>Svosjtvo 6. Neka je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≥2</m:t>
                    </m:r>
                    <m:r>
                      <a:rPr lang="sr-Latn-ME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𝑝𝑎𝑟𝑎𝑛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𝑏𝑟𝑜𝑗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ME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sr-Latn-ME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sr-Latn-ME" dirty="0"/>
                  <a:t>. Tada je:		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sr-Latn-ME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ME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sSup>
                          <m:sSupPr>
                            <m:ctrlPr>
                              <a:rPr lang="sr-Latn-ME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Latn-ME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e>
                    </m:rad>
                    <m:r>
                      <a:rPr lang="sr-Latn-ME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sr-Latn-ME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br>
                  <a:rPr lang="sr-Latn-ME" dirty="0"/>
                </a:br>
                <a:br>
                  <a:rPr lang="sr-Latn-ME" dirty="0"/>
                </a:br>
                <a:r>
                  <a:rPr lang="sr-Latn-ME" dirty="0"/>
                  <a:t>Ako je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𝑛𝑒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𝑝𝑎𝑟𝑎𝑛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𝑏𝑟𝑜𝑗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sr-Latn-ME" i="1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m:rPr>
                        <m:sty m:val="p"/>
                      </m:rPr>
                      <a:rPr lang="sr-Latn-ME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</m:t>
                    </m:r>
                  </m:oMath>
                </a14:m>
                <a:r>
                  <a:rPr lang="sr-Latn-ME" dirty="0"/>
                  <a:t>, tada je: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sr-Latn-ME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ME" i="1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sSup>
                          <m:sSupPr>
                            <m:ctrlPr>
                              <a:rPr lang="sr-Latn-ME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Latn-ME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e>
                    </m:rad>
                    <m:r>
                      <a:rPr lang="sr-Latn-ME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Title 2">
                <a:extLst>
                  <a:ext uri="{FF2B5EF4-FFF2-40B4-BE49-F238E27FC236}">
                    <a16:creationId xmlns:a16="http://schemas.microsoft.com/office/drawing/2014/main" id="{EADFB796-7EC9-446A-9839-C23613CC628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13795" y="609599"/>
                <a:ext cx="10353762" cy="3167271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4609DD8-F005-4E18-ACF2-A32EDE49DC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3795" y="4287079"/>
                <a:ext cx="10353762" cy="1961322"/>
              </a:xfrm>
            </p:spPr>
            <p:txBody>
              <a:bodyPr>
                <a:noAutofit/>
              </a:bodyPr>
              <a:lstStyle/>
              <a:p>
                <a:pPr marL="36900" indent="0">
                  <a:buNone/>
                </a:pPr>
                <a:r>
                  <a:rPr lang="sr-Latn-ME" sz="4000" dirty="0"/>
                  <a:t>Primjer 8. Izračunati: </a:t>
                </a:r>
              </a:p>
              <a:p>
                <a:pPr marL="36900" indent="0">
                  <a:buNone/>
                </a:pPr>
                <a:r>
                  <a:rPr lang="sr-Latn-ME" sz="4000" dirty="0"/>
                  <a:t>a)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sr-Latn-ME" sz="40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sr-Latn-ME" sz="4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sr-Latn-ME" sz="40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sr-Latn-ME" sz="4000" b="0" i="1" smtClean="0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e>
                            </m:d>
                          </m:e>
                          <m:sup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Latn-ME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r-Latn-ME" sz="4000" dirty="0"/>
                  <a:t>					b)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sr-Latn-ME" sz="4000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ME" sz="4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sSup>
                          <m:sSupPr>
                            <m:ctrlP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sr-Latn-ME" sz="4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sr-Latn-ME" sz="4000" b="0" i="1" smtClean="0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e>
                            </m:d>
                          </m:e>
                          <m:sup>
                            <m:r>
                              <a:rPr lang="sr-Latn-ME" sz="4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rad>
                    <m:r>
                      <a:rPr lang="sr-Latn-ME" sz="40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r-Latn-ME" sz="4000" dirty="0"/>
                  <a:t>	</a:t>
                </a:r>
                <a:endParaRPr lang="en-US" sz="4000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4609DD8-F005-4E18-ACF2-A32EDE49DC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3795" y="4287079"/>
                <a:ext cx="10353762" cy="1961322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9261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84B46-4DC4-499F-9A04-4EC9916E9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Primjer 9. Izračunati ili uprostiti izraz: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CBF6A1-8235-477E-8612-E67B3E10D1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3795" y="1665633"/>
                <a:ext cx="10353762" cy="3714749"/>
              </a:xfrm>
            </p:spPr>
            <p:txBody>
              <a:bodyPr>
                <a:noAutofit/>
              </a:bodyPr>
              <a:lstStyle/>
              <a:p>
                <a:pPr marL="36900" indent="0">
                  <a:buNone/>
                </a:pPr>
                <a:r>
                  <a:rPr lang="sr-Latn-ME" sz="2800" dirty="0"/>
                  <a:t>a)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sr-Latn-ME" sz="28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d>
                          </m:e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</m:e>
                    </m:rad>
                  </m:oMath>
                </a14:m>
                <a:r>
                  <a:rPr lang="sr-Latn-ME" sz="2800" dirty="0"/>
                  <a:t> </a:t>
                </a:r>
              </a:p>
              <a:p>
                <a:pPr marL="36900" indent="0">
                  <a:buNone/>
                </a:pPr>
                <a:r>
                  <a:rPr lang="sr-Latn-ME" sz="2800" dirty="0"/>
                  <a:t>b)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ME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g>
                      <m:e>
                        <m:sSup>
                          <m:sSup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sr-Latn-ME" sz="2800" b="0" i="1" smtClean="0">
                                    <a:latin typeface="Cambria Math" panose="02040503050406030204" pitchFamily="18" charset="0"/>
                                  </a:rPr>
                                  <m:t>−7</m:t>
                                </m:r>
                              </m:e>
                            </m:d>
                          </m:e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</m:e>
                    </m:rad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r-Latn-ME" sz="2800" dirty="0"/>
                  <a:t> </a:t>
                </a:r>
              </a:p>
              <a:p>
                <a:pPr marL="36900" indent="0">
                  <a:buNone/>
                </a:pPr>
                <a:r>
                  <a:rPr lang="sr-Latn-ME" sz="2800" dirty="0"/>
                  <a:t>c)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e>
                    </m:rad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r-Latn-ME" sz="2800" dirty="0"/>
                  <a:t> </a:t>
                </a:r>
              </a:p>
              <a:p>
                <a:pPr marL="36900" indent="0">
                  <a:buNone/>
                </a:pPr>
                <a:r>
                  <a:rPr lang="sr-Latn-ME" sz="2800" dirty="0"/>
                  <a:t>d)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ME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64</m:t>
                        </m:r>
                        <m:sSup>
                          <m:sSupPr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  <m:sSup>
                          <m:sSupPr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rad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sr-Latn-ME" sz="2800" dirty="0"/>
                  <a:t> </a:t>
                </a:r>
              </a:p>
              <a:p>
                <a:pPr marL="36900" indent="0">
                  <a:buNone/>
                </a:pPr>
                <a:r>
                  <a:rPr lang="sr-Latn-ME" sz="2800" dirty="0"/>
                  <a:t>e)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ME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sSup>
                          <m:sSupPr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ad>
                      <m:ra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ME" sz="2800" i="1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sr-Latn-ME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rad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2800" dirty="0"/>
              </a:p>
              <a:p>
                <a:pPr marL="36900" indent="0">
                  <a:buNone/>
                </a:pPr>
                <a:r>
                  <a:rPr lang="sr-Latn-ME" sz="2800" dirty="0"/>
                  <a:t>f)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8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sr-Latn-ME" sz="28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ad>
                                  <m:radPr>
                                    <m:ctrlPr>
                                      <a:rPr lang="sr-Latn-ME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>
                                    <m:r>
                                      <m:rPr>
                                        <m:brk m:alnAt="7"/>
                                      </m:rPr>
                                      <a:rPr lang="sr-Latn-ME" sz="2800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g>
                                  <m:e>
                                    <m:sSup>
                                      <m:sSupPr>
                                        <m:ctrlPr>
                                          <a:rPr lang="sr-Latn-ME" sz="2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sr-Latn-ME" sz="2800" i="1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sr-Latn-ME" sz="28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rad>
                              </m:e>
                            </m:rad>
                          </m:e>
                        </m:d>
                      </m:e>
                      <m:sup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sr-Latn-ME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ME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2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ctrlPr>
                                  <a:rPr lang="sr-Latn-ME" sz="280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sr-Latn-ME" sz="2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4</m:t>
                                </m:r>
                              </m:deg>
                              <m:e>
                                <m:rad>
                                  <m:radPr>
                                    <m:degHide m:val="on"/>
                                    <m:ctrlPr>
                                      <a:rPr lang="sr-Latn-ME" sz="280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sr-Latn-ME" sz="28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</m:rad>
                              </m:e>
                            </m:rad>
                          </m:e>
                        </m:d>
                      </m:e>
                      <m:sup>
                        <m:r>
                          <a:rPr lang="sr-Latn-ME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sr-Latn-ME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1CBF6A1-8235-477E-8612-E67B3E10D1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3795" y="1665633"/>
                <a:ext cx="10353762" cy="3714749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121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60AB9C63-27B3-4275-BF3D-3E4717045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518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9559F60-4CE1-4E2F-86EA-1B60679F1F4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369441" y="1742434"/>
                <a:ext cx="5441285" cy="2922365"/>
              </a:xfr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r>
                  <a:rPr lang="en-US" sz="5400" dirty="0"/>
                  <a:t>Primjer </a:t>
                </a:r>
                <a:r>
                  <a:rPr lang="sr-Latn-ME" sz="5400" dirty="0"/>
                  <a:t>1</a:t>
                </a:r>
                <a:r>
                  <a:rPr lang="en-US" sz="5400" dirty="0"/>
                  <a:t>. </a:t>
                </a:r>
                <a:r>
                  <a:rPr lang="en-US" sz="5400" dirty="0" err="1"/>
                  <a:t>Kolika</a:t>
                </a:r>
                <a:r>
                  <a:rPr lang="en-US" sz="5400" dirty="0"/>
                  <a:t> je </a:t>
                </a:r>
                <a:r>
                  <a:rPr lang="en-US" sz="5400" dirty="0" err="1"/>
                  <a:t>stranica</a:t>
                </a:r>
                <a:r>
                  <a:rPr lang="en-US" sz="5400" dirty="0"/>
                  <a:t> </a:t>
                </a:r>
                <a:r>
                  <a:rPr lang="en-US" sz="5400" dirty="0" err="1"/>
                  <a:t>kvadrata</a:t>
                </a:r>
                <a:r>
                  <a:rPr lang="en-US" sz="5400" dirty="0"/>
                  <a:t> </a:t>
                </a:r>
                <a:r>
                  <a:rPr lang="en-US" sz="5400" dirty="0" err="1"/>
                  <a:t>čija</a:t>
                </a:r>
                <a:r>
                  <a:rPr lang="en-US" sz="5400" dirty="0"/>
                  <a:t> je </a:t>
                </a:r>
                <a:r>
                  <a:rPr lang="en-US" sz="5400" dirty="0" err="1"/>
                  <a:t>površina</a:t>
                </a:r>
                <a:r>
                  <a:rPr lang="en-US" sz="5400" dirty="0"/>
                  <a:t> </a:t>
                </a:r>
                <a:r>
                  <a:rPr lang="sr-Latn-ME" sz="5400" dirty="0"/>
                  <a:t>81</a:t>
                </a:r>
                <a:r>
                  <a:rPr lang="en-US" sz="5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5400" dirty="0"/>
                  <a:t>?	</a:t>
                </a:r>
                <a:br>
                  <a:rPr lang="en-US" sz="5400" dirty="0"/>
                </a:br>
                <a:br>
                  <a:rPr lang="en-US" sz="5400" dirty="0"/>
                </a:br>
                <a14:m>
                  <m:oMath xmlns:m="http://schemas.openxmlformats.org/officeDocument/2006/math">
                    <m:r>
                      <a:rPr lang="en-US" sz="54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5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5400" dirty="0"/>
                  <a:t> </a:t>
                </a:r>
                <a:br>
                  <a:rPr lang="en-US" sz="5400" dirty="0"/>
                </a:br>
                <a14:m>
                  <m:oMath xmlns:m="http://schemas.openxmlformats.org/officeDocument/2006/math">
                    <m:r>
                      <a:rPr lang="sr-Latn-ME" sz="5400" dirty="0">
                        <a:latin typeface="Cambria Math" panose="02040503050406030204" pitchFamily="18" charset="0"/>
                      </a:rPr>
                      <m:t>8</m:t>
                    </m:r>
                    <m:r>
                      <a:rPr lang="sr-Latn-ME" sz="5400" b="0" i="0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5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5400" dirty="0"/>
                  <a:t> </a:t>
                </a:r>
                <a:br>
                  <a:rPr lang="en-US" sz="54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5400" i="1">
                          <a:latin typeface="Cambria Math" panose="02040503050406030204" pitchFamily="18" charset="0"/>
                        </a:rPr>
                        <m:t>=9</m:t>
                      </m:r>
                    </m:oMath>
                  </m:oMathPara>
                </a14:m>
                <a:endParaRPr lang="en-US" sz="5400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9559F60-4CE1-4E2F-86EA-1B60679F1F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369441" y="1742434"/>
                <a:ext cx="5441285" cy="2922365"/>
              </a:xfr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" name="Picture 70">
            <a:extLst>
              <a:ext uri="{FF2B5EF4-FFF2-40B4-BE49-F238E27FC236}">
                <a16:creationId xmlns:a16="http://schemas.microsoft.com/office/drawing/2014/main" id="{76AAFF90-89E1-46D5-B8B5-3BFDBB92D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-10649" y="1"/>
            <a:ext cx="4690532" cy="6858000"/>
          </a:xfrm>
          <a:prstGeom prst="rect">
            <a:avLst/>
          </a:prstGeom>
        </p:spPr>
      </p:pic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643339" y="1208140"/>
            <a:ext cx="3551912" cy="399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235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0AB9C63-27B3-4275-BF3D-3E4717045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518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9559F60-4CE1-4E2F-86EA-1B60679F1F4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369441" y="1742434"/>
                <a:ext cx="5441285" cy="2922365"/>
              </a:xfr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r>
                  <a:rPr lang="en-US" sz="5400" dirty="0" err="1"/>
                  <a:t>Primjer</a:t>
                </a:r>
                <a:r>
                  <a:rPr lang="en-US" sz="5400" dirty="0"/>
                  <a:t> 2. </a:t>
                </a:r>
                <a:r>
                  <a:rPr lang="en-US" sz="5400" dirty="0" err="1"/>
                  <a:t>Kolika</a:t>
                </a:r>
                <a:r>
                  <a:rPr lang="en-US" sz="5400" dirty="0"/>
                  <a:t> je </a:t>
                </a:r>
                <a:r>
                  <a:rPr lang="en-US" sz="5400" dirty="0" err="1"/>
                  <a:t>stranica</a:t>
                </a:r>
                <a:r>
                  <a:rPr lang="en-US" sz="5400" dirty="0"/>
                  <a:t> </a:t>
                </a:r>
                <a:r>
                  <a:rPr lang="en-US" sz="5400" dirty="0" err="1"/>
                  <a:t>kvadrata</a:t>
                </a:r>
                <a:r>
                  <a:rPr lang="en-US" sz="5400" dirty="0"/>
                  <a:t> </a:t>
                </a:r>
                <a:r>
                  <a:rPr lang="en-US" sz="5400" dirty="0" err="1"/>
                  <a:t>čija</a:t>
                </a:r>
                <a:r>
                  <a:rPr lang="en-US" sz="5400" dirty="0"/>
                  <a:t> je </a:t>
                </a:r>
                <a:r>
                  <a:rPr lang="en-US" sz="5400" dirty="0" err="1"/>
                  <a:t>površina</a:t>
                </a:r>
                <a:r>
                  <a:rPr lang="en-US" sz="5400" dirty="0"/>
                  <a:t> 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5400" dirty="0"/>
                  <a:t>?	</a:t>
                </a:r>
                <a:br>
                  <a:rPr lang="en-US" sz="5400" dirty="0"/>
                </a:br>
                <a:br>
                  <a:rPr lang="en-US" sz="5400" dirty="0"/>
                </a:br>
                <a14:m>
                  <m:oMath xmlns:m="http://schemas.openxmlformats.org/officeDocument/2006/math">
                    <m:r>
                      <a:rPr lang="en-US" sz="5400" b="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5400" b="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5400" b="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5400" dirty="0"/>
                  <a:t> </a:t>
                </a:r>
                <a:br>
                  <a:rPr lang="en-US" sz="5400" dirty="0"/>
                </a:br>
                <a14:m>
                  <m:oMath xmlns:m="http://schemas.openxmlformats.org/officeDocument/2006/math">
                    <m:r>
                      <a:rPr lang="en-US" sz="5400" b="0" i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5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5400" dirty="0"/>
                  <a:t> </a:t>
                </a:r>
                <a:br>
                  <a:rPr lang="en-US" sz="5400" dirty="0"/>
                </a:br>
                <a14:m>
                  <m:oMath xmlns:m="http://schemas.openxmlformats.org/officeDocument/2006/math">
                    <m:r>
                      <a:rPr lang="en-US" sz="5400" b="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5400" b="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5400" b="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US" sz="5400" dirty="0"/>
                  <a:t> </a:t>
                </a: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9559F60-4CE1-4E2F-86EA-1B60679F1F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369441" y="1742434"/>
                <a:ext cx="5441285" cy="2922365"/>
              </a:xfr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76AAFF90-89E1-46D5-B8B5-3BFDBB92D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-10649" y="1"/>
            <a:ext cx="4690532" cy="6858000"/>
          </a:xfrm>
          <a:prstGeom prst="rect">
            <a:avLst/>
          </a:prstGeom>
        </p:spPr>
      </p:pic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43339" y="1208160"/>
            <a:ext cx="3551912" cy="399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185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60AB9C63-27B3-4275-BF3D-3E4717045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518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9559F60-4CE1-4E2F-86EA-1B60679F1F4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369441" y="1742434"/>
                <a:ext cx="5441285" cy="2922365"/>
              </a:xfr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r>
                  <a:rPr lang="en-US" sz="5400" dirty="0" err="1"/>
                  <a:t>Primjer</a:t>
                </a:r>
                <a:r>
                  <a:rPr lang="en-US" sz="5400" dirty="0"/>
                  <a:t> 3. </a:t>
                </a:r>
                <a:r>
                  <a:rPr lang="en-US" sz="5400" dirty="0" err="1"/>
                  <a:t>Kolika</a:t>
                </a:r>
                <a:r>
                  <a:rPr lang="en-US" sz="5400" dirty="0"/>
                  <a:t> je </a:t>
                </a:r>
                <a:r>
                  <a:rPr lang="en-US" sz="5400" dirty="0" err="1"/>
                  <a:t>dužina</a:t>
                </a:r>
                <a:r>
                  <a:rPr lang="en-US" sz="5400" dirty="0"/>
                  <a:t> </a:t>
                </a:r>
                <a:r>
                  <a:rPr lang="en-US" sz="5400" dirty="0" err="1"/>
                  <a:t>ivice</a:t>
                </a:r>
                <a:r>
                  <a:rPr lang="en-US" sz="5400" dirty="0"/>
                  <a:t> </a:t>
                </a:r>
                <a:r>
                  <a:rPr lang="en-US" sz="5400" dirty="0" err="1"/>
                  <a:t>kocke</a:t>
                </a:r>
                <a:r>
                  <a:rPr lang="en-US" sz="5400" dirty="0"/>
                  <a:t> </a:t>
                </a:r>
                <a:r>
                  <a:rPr lang="en-US" sz="5400" dirty="0" err="1"/>
                  <a:t>čija</a:t>
                </a:r>
                <a:r>
                  <a:rPr lang="en-US" sz="5400" dirty="0"/>
                  <a:t> je </a:t>
                </a:r>
                <a:r>
                  <a:rPr lang="en-US" sz="5400" dirty="0" err="1"/>
                  <a:t>zapremina</a:t>
                </a:r>
                <a:r>
                  <a:rPr lang="en-US" sz="5400" dirty="0"/>
                  <a:t> 8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5400" dirty="0"/>
                  <a:t>?	</a:t>
                </a:r>
                <a:br>
                  <a:rPr lang="en-US" sz="5400" dirty="0"/>
                </a:br>
                <a:br>
                  <a:rPr lang="en-US" sz="5400" dirty="0"/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5400" b="0" i="0">
                        <a:latin typeface="Cambria Math" panose="02040503050406030204" pitchFamily="18" charset="0"/>
                      </a:rPr>
                      <m:t>V</m:t>
                    </m:r>
                    <m:r>
                      <a:rPr lang="en-US" sz="5400" b="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5400" b="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5400" dirty="0"/>
                  <a:t> </a:t>
                </a:r>
                <a:br>
                  <a:rPr lang="en-US" sz="5400" dirty="0"/>
                </a:br>
                <a14:m>
                  <m:oMath xmlns:m="http://schemas.openxmlformats.org/officeDocument/2006/math">
                    <m:r>
                      <a:rPr lang="en-US" sz="5400" b="0" i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5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5400" dirty="0"/>
                  <a:t> </a:t>
                </a:r>
                <a:br>
                  <a:rPr lang="en-US" sz="5400" dirty="0"/>
                </a:br>
                <a14:m>
                  <m:oMath xmlns:m="http://schemas.openxmlformats.org/officeDocument/2006/math">
                    <m:r>
                      <a:rPr lang="en-US" sz="5400" b="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5400" b="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sz="5400" dirty="0"/>
                  <a:t> </a:t>
                </a:r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89559F60-4CE1-4E2F-86EA-1B60679F1F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369441" y="1742434"/>
                <a:ext cx="5441285" cy="2922365"/>
              </a:xfr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" name="Picture 70">
            <a:extLst>
              <a:ext uri="{FF2B5EF4-FFF2-40B4-BE49-F238E27FC236}">
                <a16:creationId xmlns:a16="http://schemas.microsoft.com/office/drawing/2014/main" id="{76AAFF90-89E1-46D5-B8B5-3BFDBB92D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-10649" y="1"/>
            <a:ext cx="4690532" cy="6858000"/>
          </a:xfrm>
          <a:prstGeom prst="rect">
            <a:avLst/>
          </a:prstGeom>
        </p:spPr>
      </p:pic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643339" y="1208140"/>
            <a:ext cx="3551912" cy="3990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308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id="{991E3E68-B79D-4D0B-9917-2CDE4CDF5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9472" y="609598"/>
            <a:ext cx="5844759" cy="1598540"/>
          </a:xfrm>
        </p:spPr>
        <p:txBody>
          <a:bodyPr vert="horz" lIns="91440" tIns="45720" rIns="91440" bIns="45720" rtlCol="0" anchor="ctr">
            <a:normAutofit/>
          </a:bodyPr>
          <a:lstStyle/>
          <a:p>
            <a:br>
              <a:rPr lang="en-US" sz="4000" kern="12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</a:br>
            <a:r>
              <a:rPr lang="en-US" sz="4000" kern="1200" dirty="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Trebuchet MS"/>
              </a:rPr>
              <a:t> </a:t>
            </a: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5405F23C-C82E-4181-95EA-321F3D891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-10650" y="1"/>
            <a:ext cx="4966697" cy="6858000"/>
          </a:xfrm>
          <a:prstGeom prst="rect">
            <a:avLst/>
          </a:prstGeom>
        </p:spPr>
      </p:pic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632815" y="946144"/>
            <a:ext cx="4003193" cy="449801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itle 1">
                <a:extLst>
                  <a:ext uri="{FF2B5EF4-FFF2-40B4-BE49-F238E27FC236}">
                    <a16:creationId xmlns:a16="http://schemas.microsoft.com/office/drawing/2014/main" id="{3CB815BF-4D77-446C-9D13-C4DFBDC31F3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279472" y="1910576"/>
                <a:ext cx="5844760" cy="3298283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4572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600" kern="1200">
                    <a:ln>
                      <a:solidFill>
                        <a:schemeClr val="bg1">
                          <a:lumMod val="75000"/>
                          <a:lumOff val="25000"/>
                          <a:alpha val="10000"/>
                        </a:schemeClr>
                      </a:solidFill>
                    </a:ln>
                    <a:solidFill>
                      <a:schemeClr val="tx2"/>
                    </a:solidFill>
                    <a:effectLst>
                      <a:outerShdw blurRad="9525" dist="25400" dir="14640000" algn="tl" rotWithShape="0">
                        <a:schemeClr val="bg1">
                          <a:alpha val="30000"/>
                        </a:schemeClr>
                      </a:outerShdw>
                    </a:effectLst>
                    <a:latin typeface="+mj-lt"/>
                    <a:ea typeface="+mj-ea"/>
                    <a:cs typeface="Trebuchet MS"/>
                  </a:defRPr>
                </a:lvl1pPr>
                <a:lvl2pPr eaLnBrk="1" hangingPunct="1">
                  <a:defRPr>
                    <a:solidFill>
                      <a:schemeClr val="tx2"/>
                    </a:solidFill>
                  </a:defRPr>
                </a:lvl2pPr>
                <a:lvl3pPr eaLnBrk="1" hangingPunct="1">
                  <a:defRPr>
                    <a:solidFill>
                      <a:schemeClr val="tx2"/>
                    </a:solidFill>
                  </a:defRPr>
                </a:lvl3pPr>
                <a:lvl4pPr eaLnBrk="1" hangingPunct="1">
                  <a:defRPr>
                    <a:solidFill>
                      <a:schemeClr val="tx2"/>
                    </a:solidFill>
                  </a:defRPr>
                </a:lvl4pPr>
                <a:lvl5pPr eaLnBrk="1" hangingPunct="1">
                  <a:defRPr>
                    <a:solidFill>
                      <a:schemeClr val="tx2"/>
                    </a:solidFill>
                  </a:defRPr>
                </a:lvl5pPr>
                <a:lvl6pPr eaLnBrk="1" hangingPunct="1">
                  <a:defRPr>
                    <a:solidFill>
                      <a:schemeClr val="tx2"/>
                    </a:solidFill>
                  </a:defRPr>
                </a:lvl6pPr>
                <a:lvl7pPr eaLnBrk="1" hangingPunct="1">
                  <a:defRPr>
                    <a:solidFill>
                      <a:schemeClr val="tx2"/>
                    </a:solidFill>
                  </a:defRPr>
                </a:lvl7pPr>
                <a:lvl8pPr eaLnBrk="1" hangingPunct="1">
                  <a:defRPr>
                    <a:solidFill>
                      <a:schemeClr val="tx2"/>
                    </a:solidFill>
                  </a:defRPr>
                </a:lvl8pPr>
                <a:lvl9pPr eaLnBrk="1" hangingPunct="1">
                  <a:defRPr>
                    <a:solidFill>
                      <a:schemeClr val="tx2"/>
                    </a:solidFill>
                  </a:defRPr>
                </a:lvl9pPr>
              </a:lstStyle>
              <a:p>
                <a:pPr algn="l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SzPct val="70000"/>
                  <a:buFont typeface="Wingdings 2" charset="2"/>
                </a:pPr>
                <a:r>
                  <a:rPr lang="en-US" sz="5400" dirty="0" err="1">
                    <a:latin typeface="+mn-lt"/>
                    <a:ea typeface="+mn-ea"/>
                    <a:cs typeface="+mn-cs"/>
                  </a:rPr>
                  <a:t>Primjer</a:t>
                </a:r>
                <a:r>
                  <a:rPr lang="en-US" sz="5400" dirty="0">
                    <a:latin typeface="+mn-lt"/>
                    <a:ea typeface="+mn-ea"/>
                    <a:cs typeface="+mn-cs"/>
                  </a:rPr>
                  <a:t> 3. </a:t>
                </a:r>
                <a:r>
                  <a:rPr lang="en-US" sz="5400" dirty="0" err="1">
                    <a:latin typeface="+mn-lt"/>
                    <a:ea typeface="+mn-ea"/>
                    <a:cs typeface="+mn-cs"/>
                  </a:rPr>
                  <a:t>Kolika</a:t>
                </a:r>
                <a:r>
                  <a:rPr lang="en-US" sz="5400" dirty="0">
                    <a:latin typeface="+mn-lt"/>
                    <a:ea typeface="+mn-ea"/>
                    <a:cs typeface="+mn-cs"/>
                  </a:rPr>
                  <a:t> je </a:t>
                </a:r>
                <a:r>
                  <a:rPr lang="en-US" sz="5400" dirty="0" err="1">
                    <a:latin typeface="+mn-lt"/>
                    <a:ea typeface="+mn-ea"/>
                    <a:cs typeface="+mn-cs"/>
                  </a:rPr>
                  <a:t>dužina</a:t>
                </a:r>
                <a:r>
                  <a:rPr lang="en-US" sz="5400" dirty="0">
                    <a:latin typeface="+mn-lt"/>
                    <a:ea typeface="+mn-ea"/>
                    <a:cs typeface="+mn-cs"/>
                  </a:rPr>
                  <a:t> </a:t>
                </a:r>
                <a:r>
                  <a:rPr lang="en-US" sz="5400" dirty="0" err="1">
                    <a:latin typeface="+mn-lt"/>
                    <a:ea typeface="+mn-ea"/>
                    <a:cs typeface="+mn-cs"/>
                  </a:rPr>
                  <a:t>ivice</a:t>
                </a:r>
                <a:r>
                  <a:rPr lang="en-US" sz="5400" dirty="0">
                    <a:latin typeface="+mn-lt"/>
                    <a:ea typeface="+mn-ea"/>
                    <a:cs typeface="+mn-cs"/>
                  </a:rPr>
                  <a:t> </a:t>
                </a:r>
                <a:r>
                  <a:rPr lang="en-US" sz="5400" dirty="0" err="1">
                    <a:latin typeface="+mn-lt"/>
                    <a:ea typeface="+mn-ea"/>
                    <a:cs typeface="+mn-cs"/>
                  </a:rPr>
                  <a:t>kocke</a:t>
                </a:r>
                <a:r>
                  <a:rPr lang="en-US" sz="5400" dirty="0">
                    <a:latin typeface="+mn-lt"/>
                    <a:ea typeface="+mn-ea"/>
                    <a:cs typeface="+mn-cs"/>
                  </a:rPr>
                  <a:t> </a:t>
                </a:r>
                <a:r>
                  <a:rPr lang="en-US" sz="5400" dirty="0" err="1">
                    <a:latin typeface="+mn-lt"/>
                    <a:ea typeface="+mn-ea"/>
                    <a:cs typeface="+mn-cs"/>
                  </a:rPr>
                  <a:t>čija</a:t>
                </a:r>
                <a:r>
                  <a:rPr lang="en-US" sz="5400" dirty="0">
                    <a:latin typeface="+mn-lt"/>
                    <a:ea typeface="+mn-ea"/>
                    <a:cs typeface="+mn-cs"/>
                  </a:rPr>
                  <a:t> je </a:t>
                </a:r>
                <a:r>
                  <a:rPr lang="en-US" sz="5400" dirty="0" err="1">
                    <a:latin typeface="+mn-lt"/>
                    <a:ea typeface="+mn-ea"/>
                    <a:cs typeface="+mn-cs"/>
                  </a:rPr>
                  <a:t>zapremina</a:t>
                </a:r>
                <a:r>
                  <a:rPr lang="en-US" sz="5400" dirty="0">
                    <a:latin typeface="+mn-lt"/>
                    <a:ea typeface="+mn-ea"/>
                    <a:cs typeface="+mn-cs"/>
                  </a:rPr>
                  <a:t> 12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5400" i="1"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lang="en-US" sz="5400" i="1"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𝑐𝑚</m:t>
                        </m:r>
                      </m:e>
                      <m:sup>
                        <m:r>
                          <a:rPr lang="en-US" sz="5400" i="1"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5400" dirty="0">
                    <a:latin typeface="+mn-lt"/>
                    <a:ea typeface="+mn-ea"/>
                    <a:cs typeface="+mn-cs"/>
                  </a:rPr>
                  <a:t>?	</a:t>
                </a:r>
                <a:endParaRPr lang="sr-Latn-ME" sz="5400" dirty="0">
                  <a:latin typeface="+mn-lt"/>
                  <a:ea typeface="+mn-ea"/>
                  <a:cs typeface="+mn-cs"/>
                </a:endParaRPr>
              </a:p>
              <a:p>
                <a:pPr algn="l">
                  <a:spcBef>
                    <a:spcPct val="20000"/>
                  </a:spcBef>
                  <a:spcAft>
                    <a:spcPts val="600"/>
                  </a:spcAft>
                  <a:buClr>
                    <a:schemeClr val="tx2"/>
                  </a:buClr>
                  <a:buSzPct val="70000"/>
                  <a:buFont typeface="Wingdings 2" charset="2"/>
                </a:pPr>
                <a:br>
                  <a:rPr lang="en-US" sz="5400" dirty="0">
                    <a:latin typeface="+mn-lt"/>
                    <a:ea typeface="+mn-ea"/>
                    <a:cs typeface="+mn-cs"/>
                  </a:rPr>
                </a:b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5400">
                        <a:latin typeface="Cambria Math" panose="02040503050406030204" pitchFamily="18" charset="0"/>
                        <a:ea typeface="+mn-ea"/>
                        <a:cs typeface="+mn-cs"/>
                      </a:rPr>
                      <m:t>V</m:t>
                    </m:r>
                    <m:r>
                      <a:rPr lang="en-US" sz="5400" i="1"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sSup>
                      <m:sSupPr>
                        <m:ctrlPr>
                          <a:rPr lang="en-US" sz="5400" i="1"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lang="en-US" sz="5400" i="1"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𝑎</m:t>
                        </m:r>
                      </m:e>
                      <m:sup>
                        <m:r>
                          <a:rPr lang="en-US" sz="5400" i="1"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5400" dirty="0">
                    <a:latin typeface="+mn-lt"/>
                    <a:ea typeface="+mn-ea"/>
                    <a:cs typeface="+mn-cs"/>
                  </a:rPr>
                  <a:t> </a:t>
                </a:r>
                <a:br>
                  <a:rPr lang="en-US" sz="5400" dirty="0">
                    <a:latin typeface="+mn-lt"/>
                    <a:ea typeface="+mn-ea"/>
                    <a:cs typeface="+mn-cs"/>
                  </a:rPr>
                </a:br>
                <a14:m>
                  <m:oMath xmlns:m="http://schemas.openxmlformats.org/officeDocument/2006/math">
                    <m:r>
                      <a:rPr lang="en-US" sz="5400" dirty="0">
                        <a:latin typeface="Cambria Math" panose="02040503050406030204" pitchFamily="18" charset="0"/>
                        <a:ea typeface="+mn-ea"/>
                        <a:cs typeface="+mn-cs"/>
                      </a:rPr>
                      <m:t>1</m:t>
                    </m:r>
                    <m:r>
                      <a:rPr lang="en-US" sz="5400" b="0" i="0" dirty="0">
                        <a:latin typeface="Cambria Math" panose="02040503050406030204" pitchFamily="18" charset="0"/>
                        <a:ea typeface="+mn-ea"/>
                        <a:cs typeface="+mn-cs"/>
                      </a:rPr>
                      <m:t>2</m:t>
                    </m:r>
                    <m:r>
                      <a:rPr lang="en-US" sz="5400" i="1"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sSup>
                      <m:sSupPr>
                        <m:ctrlPr>
                          <a:rPr lang="en-US" sz="5400" i="1"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lang="en-US" sz="5400" i="1"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𝑎</m:t>
                        </m:r>
                      </m:e>
                      <m:sup>
                        <m:r>
                          <a:rPr lang="en-US" sz="5400" i="1"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5400" dirty="0">
                    <a:latin typeface="+mn-lt"/>
                    <a:ea typeface="+mn-ea"/>
                    <a:cs typeface="+mn-cs"/>
                  </a:rPr>
                  <a:t> </a:t>
                </a:r>
                <a:br>
                  <a:rPr lang="en-US" sz="5400" dirty="0">
                    <a:latin typeface="+mn-lt"/>
                    <a:ea typeface="+mn-ea"/>
                    <a:cs typeface="+mn-cs"/>
                  </a:rPr>
                </a:br>
                <a14:m>
                  <m:oMath xmlns:m="http://schemas.openxmlformats.org/officeDocument/2006/math">
                    <m:r>
                      <a:rPr lang="en-US" sz="5400" i="1"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𝑎</m:t>
                    </m:r>
                    <m:r>
                      <a:rPr lang="en-US" sz="5400" i="1"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ad>
                      <m:radPr>
                        <m:ctrlPr>
                          <a:rPr lang="en-US" sz="5400" i="1"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radPr>
                      <m:deg>
                        <m:r>
                          <a:rPr lang="en-US" sz="5400" i="1"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3</m:t>
                        </m:r>
                      </m:deg>
                      <m:e>
                        <m:r>
                          <a:rPr lang="en-US" sz="5400" b="0" i="1"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12</m:t>
                        </m:r>
                      </m:e>
                    </m:rad>
                  </m:oMath>
                </a14:m>
                <a:r>
                  <a:rPr lang="en-US" sz="5400" dirty="0">
                    <a:latin typeface="+mn-lt"/>
                    <a:ea typeface="+mn-ea"/>
                    <a:cs typeface="+mn-cs"/>
                  </a:rPr>
                  <a:t> </a:t>
                </a:r>
              </a:p>
            </p:txBody>
          </p:sp>
        </mc:Choice>
        <mc:Fallback>
          <p:sp>
            <p:nvSpPr>
              <p:cNvPr id="7" name="Title 1">
                <a:extLst>
                  <a:ext uri="{FF2B5EF4-FFF2-40B4-BE49-F238E27FC236}">
                    <a16:creationId xmlns:a16="http://schemas.microsoft.com/office/drawing/2014/main" id="{3CB815BF-4D77-446C-9D13-C4DFBDC31F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9472" y="1910576"/>
                <a:ext cx="5844760" cy="3298283"/>
              </a:xfrm>
              <a:prstGeom prst="rect">
                <a:avLst/>
              </a:prstGeom>
              <a:blipFill>
                <a:blip r:embed="rId7"/>
                <a:stretch>
                  <a:fillRect t="-43438" b="-414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2445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1009F47-B196-4B62-8B64-B450B81F1C4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l"/>
                <a:r>
                  <a:rPr lang="sr-Latn-ME" dirty="0"/>
                  <a:t>Neka je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≥2</m:t>
                    </m:r>
                  </m:oMath>
                </a14:m>
                <a:r>
                  <a:rPr lang="sr-Latn-ME" dirty="0"/>
                  <a:t>.</a:t>
                </a:r>
                <a:endParaRPr lang="en-US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E1009F47-B196-4B62-8B64-B450B81F1C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5536D54-B19F-4B8E-945A-9CE82D46359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solidFill>
                <a:schemeClr val="accent2">
                  <a:lumMod val="50000"/>
                </a:schemeClr>
              </a:solidFill>
            </p:spPr>
            <p:txBody>
              <a:bodyPr>
                <a:normAutofit lnSpcReduction="10000"/>
              </a:bodyPr>
              <a:lstStyle/>
              <a:p>
                <a:pPr marL="36900" indent="0">
                  <a:buNone/>
                </a:pPr>
                <a:r>
                  <a:rPr lang="sr-Latn-ME" sz="4000" dirty="0"/>
                  <a:t>DEF 1: </a:t>
                </a:r>
                <a:r>
                  <a:rPr lang="sr-Latn-ME" sz="4000" dirty="0">
                    <a:cs typeface="Arial"/>
                  </a:rPr>
                  <a:t>n-tim korijenom iz broja a nazivamo takav broj x (ako on postoji) za koji je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ME" sz="4000" i="1" smtClean="0">
                            <a:cs typeface="Arial"/>
                          </a:rPr>
                        </m:ctrlPr>
                      </m:sSupPr>
                      <m:e>
                        <m:r>
                          <a:rPr lang="sr-Latn-ME" sz="4000" b="0" i="1" smtClean="0">
                            <a:cs typeface="Arial"/>
                          </a:rPr>
                          <m:t>𝑥</m:t>
                        </m:r>
                      </m:e>
                      <m:sup>
                        <m:r>
                          <a:rPr lang="sr-Latn-ME" sz="4000" b="0" i="1" smtClean="0">
                            <a:cs typeface="Arial"/>
                          </a:rPr>
                          <m:t>𝑛</m:t>
                        </m:r>
                      </m:sup>
                    </m:sSup>
                    <m:r>
                      <a:rPr lang="sr-Latn-ME" sz="4000" b="0" i="1" smtClean="0">
                        <a:cs typeface="Arial"/>
                      </a:rPr>
                      <m:t>=</m:t>
                    </m:r>
                    <m:r>
                      <a:rPr lang="sr-Latn-ME" sz="4000" b="0" i="1" smtClean="0">
                        <a:cs typeface="Arial"/>
                      </a:rPr>
                      <m:t>𝑎</m:t>
                    </m:r>
                  </m:oMath>
                </a14:m>
                <a:r>
                  <a:rPr lang="sr-Latn-ME" sz="4000" dirty="0">
                    <a:cs typeface="Arial"/>
                  </a:rPr>
                  <a:t>. Broj x označavamo sa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sr-Latn-ME" sz="4000" i="1" smtClean="0">
                            <a:cs typeface="Arial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ME" sz="4000" b="0" i="1" smtClean="0">
                            <a:cs typeface="Arial"/>
                          </a:rPr>
                          <m:t>𝑛</m:t>
                        </m:r>
                      </m:deg>
                      <m:e>
                        <m:r>
                          <a:rPr lang="sr-Latn-ME" sz="4000" b="0" i="1" smtClean="0">
                            <a:cs typeface="Arial"/>
                          </a:rPr>
                          <m:t>𝑎</m:t>
                        </m:r>
                      </m:e>
                    </m:rad>
                  </m:oMath>
                </a14:m>
                <a:r>
                  <a:rPr lang="sr-Latn-ME" sz="4000" dirty="0"/>
                  <a:t>.</a:t>
                </a:r>
              </a:p>
              <a:p>
                <a:pPr marL="36900" indent="0">
                  <a:buNone/>
                </a:pPr>
                <a14:m>
                  <m:oMath xmlns:m="http://schemas.openxmlformats.org/officeDocument/2006/math">
                    <m:r>
                      <a:rPr lang="sr-Latn-ME" sz="400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sr-Latn-ME" sz="4000" dirty="0"/>
                  <a:t> – izložilac korijena</a:t>
                </a:r>
              </a:p>
              <a:p>
                <a:pPr marL="36900" indent="0">
                  <a:buNone/>
                </a:pPr>
                <a14:m>
                  <m:oMath xmlns:m="http://schemas.openxmlformats.org/officeDocument/2006/math">
                    <m:r>
                      <a:rPr lang="sr-Latn-ME" sz="4000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sr-Latn-ME" sz="4000" dirty="0"/>
                  <a:t> – potkorjena veličina </a:t>
                </a:r>
                <a:endParaRPr lang="en-US" sz="40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5536D54-B19F-4B8E-945A-9CE82D4635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819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C89F9-0F62-4BA4-94CE-5C1E35CC4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sr-Latn-ME" dirty="0"/>
              <a:t>Primjer 5. Izračunati sledeće korijene: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4737C38-8620-4A1F-9A8F-93917F8211C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494100" indent="-457200">
                  <a:buAutoNum type="alphaLcParenR"/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sr-Latn-ME" sz="4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rad>
                    <m:r>
                      <a:rPr lang="sr-Latn-ME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4000" dirty="0"/>
              </a:p>
              <a:p>
                <a:pPr marL="494100" indent="-457200">
                  <a:buAutoNum type="alphaLcParenR"/>
                </a:pPr>
                <a14:m>
                  <m:oMath xmlns:m="http://schemas.openxmlformats.org/officeDocument/2006/math">
                    <m:rad>
                      <m:rad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400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</m:rad>
                    <m:r>
                      <a:rPr lang="sr-Latn-ME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4000" dirty="0"/>
              </a:p>
              <a:p>
                <a:pPr marL="494100" indent="-457200">
                  <a:buAutoNum type="alphaLcParenR"/>
                </a:pPr>
                <a14:m>
                  <m:oMath xmlns:m="http://schemas.openxmlformats.org/officeDocument/2006/math">
                    <m:rad>
                      <m:rad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ME" sz="4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81</m:t>
                        </m:r>
                      </m:e>
                    </m:rad>
                    <m:r>
                      <a:rPr lang="sr-Latn-ME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sr-Latn-ME" sz="4000" dirty="0"/>
              </a:p>
              <a:p>
                <a:pPr marL="494100" indent="-457200">
                  <a:buAutoNum type="alphaLcParenR"/>
                </a:pPr>
                <a14:m>
                  <m:oMath xmlns:m="http://schemas.openxmlformats.org/officeDocument/2006/math">
                    <m:rad>
                      <m:rad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400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sr-Latn-ME" sz="4000" b="0" i="1" smtClean="0">
                            <a:latin typeface="Cambria Math" panose="02040503050406030204" pitchFamily="18" charset="0"/>
                          </a:rPr>
                          <m:t>125</m:t>
                        </m:r>
                      </m:e>
                    </m:rad>
                    <m:r>
                      <a:rPr lang="sr-Latn-ME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40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4737C38-8620-4A1F-9A8F-93917F8211C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012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312F762-216A-427A-AEBF-B60744FBE845}"/>
              </a:ext>
            </a:extLst>
          </p:cNvPr>
          <p:cNvSpPr>
            <a:spLocks noGrp="1"/>
          </p:cNvSpPr>
          <p:nvPr>
            <p:ph type="title"/>
          </p:nvPr>
        </p:nvSpPr>
        <p:spPr>
          <a:ln w="76200">
            <a:solidFill>
              <a:schemeClr val="accent2">
                <a:lumMod val="50000"/>
              </a:schemeClr>
            </a:solidFill>
          </a:ln>
        </p:spPr>
        <p:txBody>
          <a:bodyPr/>
          <a:lstStyle/>
          <a:p>
            <a:r>
              <a:rPr lang="sr-Latn-ME" dirty="0"/>
              <a:t>VAŽNO!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0C15BF3-214F-495C-9A6E-EA16B2698AE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solidFill>
                <a:schemeClr val="accent2">
                  <a:lumMod val="50000"/>
                </a:schemeClr>
              </a:solidFill>
              <a:ln w="76200">
                <a:noFill/>
              </a:ln>
            </p:spPr>
            <p:txBody>
              <a:bodyPr>
                <a:normAutofit/>
              </a:bodyPr>
              <a:lstStyle/>
              <a:p>
                <a:pPr marL="36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6000" b="0" i="1" smtClean="0">
                          <a:latin typeface="Cambria Math" panose="02040503050406030204" pitchFamily="18" charset="0"/>
                        </a:rPr>
                        <m:t>1.    </m:t>
                      </m:r>
                      <m:rad>
                        <m:radPr>
                          <m:ctrlPr>
                            <a:rPr lang="en-US" sz="60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ME" sz="6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g>
                        <m:e>
                          <m:r>
                            <a:rPr lang="sr-Latn-ME" sz="6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rad>
                      <m:r>
                        <a:rPr lang="sr-Latn-ME" sz="6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sz="6000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sr-Latn-ME" sz="6000" dirty="0"/>
              </a:p>
              <a:p>
                <a:pPr marL="36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6000" b="0" i="1" smtClean="0">
                          <a:latin typeface="Cambria Math" panose="02040503050406030204" pitchFamily="18" charset="0"/>
                        </a:rPr>
                        <m:t>2.    </m:t>
                      </m:r>
                      <m:rad>
                        <m:radPr>
                          <m:ctrlPr>
                            <a:rPr lang="en-US" sz="60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ME" sz="6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g>
                        <m:e>
                          <m:r>
                            <a:rPr lang="sr-Latn-ME" sz="6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rad>
                      <m:r>
                        <a:rPr lang="sr-Latn-ME" sz="60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sr-Latn-ME" sz="6000" dirty="0"/>
              </a:p>
              <a:p>
                <a:pPr marL="369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6000" b="0" i="1" smtClean="0">
                          <a:latin typeface="Cambria Math" panose="02040503050406030204" pitchFamily="18" charset="0"/>
                        </a:rPr>
                        <m:t>3.    </m:t>
                      </m:r>
                      <m:rad>
                        <m:radPr>
                          <m:ctrlPr>
                            <a:rPr lang="en-US" sz="60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ME" sz="6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g>
                        <m:e>
                          <m:r>
                            <a:rPr lang="sr-Latn-ME" sz="6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rad>
                      <m:r>
                        <a:rPr lang="sr-Latn-ME" sz="60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sz="60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0C15BF3-214F-495C-9A6E-EA16B2698A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  <a:ln w="7620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39961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9E1F884-AE8C-4839-824E-799D3DAA9E1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34975" y="609599"/>
                <a:ext cx="10353762" cy="2531166"/>
              </a:xfrm>
            </p:spPr>
            <p:txBody>
              <a:bodyPr>
                <a:normAutofit/>
              </a:bodyPr>
              <a:lstStyle/>
              <a:p>
                <a:pPr algn="l"/>
                <a:r>
                  <a:rPr lang="sr-Latn-ME" sz="3600" dirty="0"/>
                  <a:t>Izrazi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sr-Latn-ME" sz="36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rad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, </m:t>
                    </m:r>
                    <m:rad>
                      <m:radPr>
                        <m:ctrlPr>
                          <a:rPr lang="sr-Latn-ME" sz="36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ME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−0,02</m:t>
                        </m:r>
                      </m:e>
                    </m:rad>
                  </m:oMath>
                </a14:m>
                <a:r>
                  <a:rPr lang="sr-Latn-ME" sz="3600" dirty="0"/>
                  <a:t> nemaju smisla u skupu realnih brojeva R.</a:t>
                </a:r>
                <a:br>
                  <a:rPr lang="sr-Latn-ME" sz="3600" dirty="0"/>
                </a:br>
                <a:r>
                  <a:rPr lang="sr-Latn-ME" sz="3600" dirty="0"/>
                  <a:t>Izrazi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sr-Latn-ME" sz="36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ME" sz="3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g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−32</m:t>
                        </m:r>
                      </m:e>
                    </m:rad>
                    <m:r>
                      <a:rPr lang="sr-Latn-ME" sz="3600" i="1">
                        <a:latin typeface="Cambria Math" panose="02040503050406030204" pitchFamily="18" charset="0"/>
                      </a:rPr>
                      <m:t>, </m:t>
                    </m:r>
                    <m:rad>
                      <m:radPr>
                        <m:ctrlPr>
                          <a:rPr lang="sr-Latn-ME" sz="3600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ME" sz="3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</m:rad>
                  </m:oMath>
                </a14:m>
                <a:r>
                  <a:rPr lang="sr-Latn-ME" sz="3600" dirty="0"/>
                  <a:t> postoje i jedinstveni su u skupu realnih brojeva R.</a:t>
                </a:r>
                <a:endParaRPr lang="en-US" sz="3600" dirty="0"/>
              </a:p>
            </p:txBody>
          </p:sp>
        </mc:Choice>
        <mc:Fallback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39E1F884-AE8C-4839-824E-799D3DAA9E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34975" y="609599"/>
                <a:ext cx="10353762" cy="253116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ADB26-C977-4F43-AE74-F6D13E643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3333750"/>
            <a:ext cx="10353762" cy="2914651"/>
          </a:xfrm>
          <a:ln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marL="36900" indent="0">
              <a:buNone/>
            </a:pPr>
            <a:r>
              <a:rPr lang="sr-Latn-ME" sz="4000" dirty="0">
                <a:effectLst/>
              </a:rPr>
              <a:t>Def 2:   </a:t>
            </a:r>
            <a:r>
              <a:rPr lang="sr-Latn-ME" sz="4000" dirty="0"/>
              <a:t>Nenegativan n-ti korijen iz nenegativnog broja a nazivamo </a:t>
            </a:r>
            <a:r>
              <a:rPr lang="sr-Latn-ME" sz="4000" b="1" i="1" dirty="0"/>
              <a:t>aritmetičkim korijenom </a:t>
            </a:r>
            <a:r>
              <a:rPr lang="sr-Latn-ME" sz="4000" dirty="0"/>
              <a:t>s izložiocem n iz broja a.</a:t>
            </a:r>
          </a:p>
          <a:p>
            <a:pPr marL="36900" indent="0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735093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Custom 35">
      <a:dk1>
        <a:sysClr val="windowText" lastClr="000000"/>
      </a:dk1>
      <a:lt1>
        <a:sysClr val="window" lastClr="FFFFFF"/>
      </a:lt1>
      <a:dk2>
        <a:srgbClr val="4E3B30"/>
      </a:dk2>
      <a:lt2>
        <a:srgbClr val="F4EDD8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ustom 4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2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3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4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5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B270AB-C138-415C-897E-3C24487DEC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C4C00F4-06E9-43E3-AD97-88A857CEFA8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0585E981-8C91-4205-A0C3-C991F42B4C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{62C65C5A-04E2-41C6-BE77-D034293F5506}tf55705232_win32</Template>
  <TotalTime>95</TotalTime>
  <Words>608</Words>
  <Application>Microsoft Office PowerPoint</Application>
  <PresentationFormat>Widescreen</PresentationFormat>
  <Paragraphs>54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Calibri</vt:lpstr>
      <vt:lpstr>Cambria Math</vt:lpstr>
      <vt:lpstr>Goudy Old Style</vt:lpstr>
      <vt:lpstr>Wingdings 2</vt:lpstr>
      <vt:lpstr>SlateVTI</vt:lpstr>
      <vt:lpstr>KORJENOVANJE</vt:lpstr>
      <vt:lpstr>Primjer 1. Kolika je stranica kvadrata čija je površina 81 〖cm〗^2?   P=a^2  81=a^2  a=9</vt:lpstr>
      <vt:lpstr>Primjer 2. Kolika je stranica kvadrata čija je površina 5 〖cm〗^2?   P=a^2  5=a^2  a=√5 </vt:lpstr>
      <vt:lpstr>Primjer 3. Kolika je dužina ivice kocke čija je zapremina 8 〖cm〗^3?   V=a^3  8=a^3  a=2 </vt:lpstr>
      <vt:lpstr>  </vt:lpstr>
      <vt:lpstr>Neka je n∈N, n≥2.</vt:lpstr>
      <vt:lpstr>Primjer 5. Izračunati sledeće korijene:</vt:lpstr>
      <vt:lpstr>VAŽNO!</vt:lpstr>
      <vt:lpstr>Izrazi √(-2), √(4&amp;-0,02) nemaju smisla u skupu realnih brojeva R. Izrazi √(5&amp;-32), ∛(-8) postoje i jedinstveni su u skupu realnih brojeva R.</vt:lpstr>
      <vt:lpstr>SVOJSTVA ARITMETIČKOG KORIJENA</vt:lpstr>
      <vt:lpstr>Svosjtvo 1. Neka je n∈N, n≥2 i a nenegativan broj. Tada je: 〖√(n&amp;a)〗^n=a √(n&amp;a^n )=a</vt:lpstr>
      <vt:lpstr>Svosjtvo 2. Neka je n∈N, n≥2 i a,b nenegativni brojevi. Tada iz: a^n=b^n     slijedi       a=b √(n&amp;a)=√(n&amp;b)     slijedi       a=b</vt:lpstr>
      <vt:lpstr>Primjer 7. Izračunati potpuno ili djelimično sledeće korijene:</vt:lpstr>
      <vt:lpstr>Svosjtvo 4. Neka je n∈N, n≥2, a≥0, b&gt;0 . Tada je: √(n&amp;a/b)=√(n&amp;a)/√(n&amp;b)</vt:lpstr>
      <vt:lpstr>Svosjtvo 5. Neka su n,m∈N, n,m≥2, a≥0. Tada je: (√(n&amp;a))^m=√(n&amp;a^m ) √(m∙n&amp;a^m )=√(n&amp;a) √(m&amp;√(n&amp;a))=√(m∙n&amp;a)</vt:lpstr>
      <vt:lpstr>Svosjtvo 6. Neka je n∈N, n≥2, n-paran broj,a≥0. Tada je:  √(n&amp;a^n )=|a|  Ako je n-neparan broj,a∈R, tada je: √(n&amp;a^n )=a</vt:lpstr>
      <vt:lpstr>Primjer 9. Izračunati ili uprostiti izraz: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KORJENOVANJE</dc:title>
  <dc:creator>Scekic Jelena</dc:creator>
  <cp:lastModifiedBy>Scekic Jelena</cp:lastModifiedBy>
  <cp:revision>25</cp:revision>
  <dcterms:created xsi:type="dcterms:W3CDTF">2021-02-25T10:41:41Z</dcterms:created>
  <dcterms:modified xsi:type="dcterms:W3CDTF">2021-02-25T12:17:23Z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